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</p:sldIdLst>
  <p:sldSz cx="12192000" cy="6858000"/>
  <p:notesSz cx="12192000" cy="6858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0" d="100"/>
          <a:sy n="60" d="100"/>
        </p:scale>
        <p:origin x="78" y="105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9/25/2022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1835"/>
              </a:lnSpc>
            </a:pPr>
            <a:fld id="{81D60167-4931-47E6-BA6A-407CBD079E47}" type="slidenum">
              <a:rPr spc="70" dirty="0"/>
              <a:t>‹nr.›</a:t>
            </a:fld>
            <a:endParaRPr spc="7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700" b="0" i="0">
                <a:solidFill>
                  <a:srgbClr val="0A48CA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200" b="0" i="0">
                <a:solidFill>
                  <a:srgbClr val="292929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9/25/2022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1835"/>
              </a:lnSpc>
            </a:pPr>
            <a:fld id="{81D60167-4931-47E6-BA6A-407CBD079E47}" type="slidenum">
              <a:rPr spc="70" dirty="0"/>
              <a:t>‹nr.›</a:t>
            </a:fld>
            <a:endParaRPr spc="7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700" b="0" i="0">
                <a:solidFill>
                  <a:srgbClr val="0A48CA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9/25/2022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1835"/>
              </a:lnSpc>
            </a:pPr>
            <a:fld id="{81D60167-4931-47E6-BA6A-407CBD079E47}" type="slidenum">
              <a:rPr spc="70" dirty="0"/>
              <a:t>‹nr.›</a:t>
            </a:fld>
            <a:endParaRPr spc="70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700" b="0" i="0">
                <a:solidFill>
                  <a:srgbClr val="0A48CA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9/25/2022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1835"/>
              </a:lnSpc>
            </a:pPr>
            <a:fld id="{81D60167-4931-47E6-BA6A-407CBD079E47}" type="slidenum">
              <a:rPr spc="70" dirty="0"/>
              <a:t>‹nr.›</a:t>
            </a:fld>
            <a:endParaRPr spc="7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9/25/2022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1835"/>
              </a:lnSpc>
            </a:pPr>
            <a:fld id="{81D60167-4931-47E6-BA6A-407CBD079E47}" type="slidenum">
              <a:rPr spc="70" dirty="0"/>
              <a:t>‹nr.›</a:t>
            </a:fld>
            <a:endParaRPr spc="70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12187239" cy="6857997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48969" y="417652"/>
            <a:ext cx="10494060" cy="589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700" b="0" i="0">
                <a:solidFill>
                  <a:srgbClr val="0A48CA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51103" y="2594229"/>
            <a:ext cx="10289793" cy="17018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200" b="0" i="0">
                <a:solidFill>
                  <a:srgbClr val="292929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9/25/2022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084306" y="6103723"/>
            <a:ext cx="320675" cy="255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1835"/>
              </a:lnSpc>
            </a:pPr>
            <a:fld id="{81D60167-4931-47E6-BA6A-407CBD079E47}" type="slidenum">
              <a:rPr spc="70" dirty="0"/>
              <a:t>‹nr.›</a:t>
            </a:fld>
            <a:endParaRPr spc="7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abiodelfant/Courseradatasciensecapstone/blob/master/Data%20collection%20API%20Lab.ipynb" TargetMode="External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67536" y="4588586"/>
            <a:ext cx="1623264" cy="8438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nl-NL" sz="1800" spc="-70" dirty="0">
                <a:solidFill>
                  <a:srgbClr val="E7E6E6"/>
                </a:solidFill>
                <a:latin typeface="Microsoft Sans Serif"/>
                <a:cs typeface="Microsoft Sans Serif"/>
              </a:rPr>
              <a:t>Fabio D’Elfant	</a:t>
            </a:r>
            <a:endParaRPr sz="1800" dirty="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lang="nl-NL" sz="1800" spc="-5" dirty="0">
                <a:solidFill>
                  <a:srgbClr val="E7E6E6"/>
                </a:solidFill>
                <a:latin typeface="Microsoft Sans Serif"/>
                <a:cs typeface="Microsoft Sans Serif"/>
              </a:rPr>
              <a:t>25-09-2022</a:t>
            </a:r>
            <a:endParaRPr sz="1800" dirty="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90016" y="676655"/>
            <a:ext cx="2104644" cy="62941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09706" y="6080861"/>
            <a:ext cx="26987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65" dirty="0">
                <a:solidFill>
                  <a:srgbClr val="1C7CDB"/>
                </a:solidFill>
                <a:latin typeface="Microsoft Sans Serif"/>
                <a:cs typeface="Microsoft Sans Serif"/>
              </a:rPr>
              <a:t>10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01369" y="6049467"/>
            <a:ext cx="900176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nl-NL" sz="1400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Microsoft Sans Serif"/>
                <a:cs typeface="Microsoft Sans Serif"/>
              </a:rPr>
              <a:t>https://github.com/fabiodelfant/Courseradatasciensecapstone/blob/master/Data%20Wrangling.ipynb</a:t>
            </a:r>
            <a:endParaRPr sz="1400" dirty="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69" y="417703"/>
            <a:ext cx="312801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14" dirty="0"/>
              <a:t>Data</a:t>
            </a:r>
            <a:r>
              <a:rPr spc="55" dirty="0"/>
              <a:t> </a:t>
            </a:r>
            <a:r>
              <a:rPr spc="-85" dirty="0"/>
              <a:t>Wrangling</a:t>
            </a: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80972" y="1482852"/>
            <a:ext cx="6272783" cy="4194048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09706" y="6080861"/>
            <a:ext cx="26987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65" dirty="0">
                <a:solidFill>
                  <a:srgbClr val="1C7CDB"/>
                </a:solidFill>
                <a:latin typeface="Microsoft Sans Serif"/>
                <a:cs typeface="Microsoft Sans Serif"/>
              </a:rPr>
              <a:t>11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40358" y="6251549"/>
            <a:ext cx="7433945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nl-NL" sz="1200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Microsoft Sans Serif"/>
                <a:cs typeface="Microsoft Sans Serif"/>
              </a:rPr>
              <a:t>https://github.com/fabiodelfant/Courseradatasciensecapstone/blob/master/Exploratory%20data%20analysis%20with%20visualization.ipynb</a:t>
            </a:r>
            <a:endParaRPr sz="1200" dirty="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69" y="417703"/>
            <a:ext cx="561721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65" dirty="0"/>
              <a:t>EDA</a:t>
            </a:r>
            <a:r>
              <a:rPr spc="120" dirty="0"/>
              <a:t> </a:t>
            </a:r>
            <a:r>
              <a:rPr dirty="0"/>
              <a:t>with</a:t>
            </a:r>
            <a:r>
              <a:rPr spc="125" dirty="0"/>
              <a:t> </a:t>
            </a:r>
            <a:r>
              <a:rPr spc="-114" dirty="0"/>
              <a:t>Data</a:t>
            </a:r>
            <a:r>
              <a:rPr spc="140" dirty="0"/>
              <a:t> </a:t>
            </a:r>
            <a:r>
              <a:rPr spc="-85" dirty="0"/>
              <a:t>Visualisation</a:t>
            </a: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8036" y="4061459"/>
            <a:ext cx="8139683" cy="1641348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8036" y="1688592"/>
            <a:ext cx="2260092" cy="2052827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801111" y="1816607"/>
            <a:ext cx="2732532" cy="187452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797296" y="1659635"/>
            <a:ext cx="2397252" cy="2150364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473440" y="1612391"/>
            <a:ext cx="2456688" cy="2205227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561831" y="3962400"/>
            <a:ext cx="2503931" cy="1717548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09706" y="6080861"/>
            <a:ext cx="26987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65" dirty="0">
                <a:solidFill>
                  <a:srgbClr val="1C7CDB"/>
                </a:solidFill>
                <a:latin typeface="Microsoft Sans Serif"/>
                <a:cs typeface="Microsoft Sans Serif"/>
              </a:rPr>
              <a:t>12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8969" y="1692464"/>
            <a:ext cx="9210675" cy="4187190"/>
          </a:xfrm>
          <a:prstGeom prst="rect">
            <a:avLst/>
          </a:prstGeom>
        </p:spPr>
        <p:txBody>
          <a:bodyPr vert="horz" wrap="square" lIns="0" tIns="14287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12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95" dirty="0">
                <a:solidFill>
                  <a:srgbClr val="292929"/>
                </a:solidFill>
                <a:latin typeface="Microsoft Sans Serif"/>
                <a:cs typeface="Microsoft Sans Serif"/>
              </a:rPr>
              <a:t>SQL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queries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performed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include:</a:t>
            </a:r>
            <a:endParaRPr sz="220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655"/>
              </a:spcBef>
              <a:buFont typeface="Arial MT"/>
              <a:buChar char="•"/>
              <a:tabLst>
                <a:tab pos="697865" algn="l"/>
                <a:tab pos="699135" algn="l"/>
              </a:tabLst>
            </a:pPr>
            <a:r>
              <a:rPr sz="14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Displaying</a:t>
            </a:r>
            <a:r>
              <a:rPr sz="14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4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names</a:t>
            </a:r>
            <a:r>
              <a:rPr sz="14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4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4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unique</a:t>
            </a:r>
            <a:r>
              <a:rPr sz="14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4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</a:t>
            </a:r>
            <a:r>
              <a:rPr sz="14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4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4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</a:t>
            </a:r>
            <a:r>
              <a:rPr sz="14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mission</a:t>
            </a:r>
            <a:endParaRPr sz="140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600"/>
              </a:spcBef>
              <a:buFont typeface="Arial MT"/>
              <a:buChar char="•"/>
              <a:tabLst>
                <a:tab pos="697865" algn="l"/>
                <a:tab pos="699135" algn="l"/>
              </a:tabLst>
            </a:pPr>
            <a:r>
              <a:rPr sz="14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Displaying</a:t>
            </a:r>
            <a:r>
              <a:rPr sz="14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5</a:t>
            </a:r>
            <a:r>
              <a:rPr sz="14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records</a:t>
            </a:r>
            <a:r>
              <a:rPr sz="14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where</a:t>
            </a:r>
            <a:r>
              <a:rPr sz="14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4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</a:t>
            </a:r>
            <a:r>
              <a:rPr sz="14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begin</a:t>
            </a:r>
            <a:r>
              <a:rPr sz="14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4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4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string</a:t>
            </a:r>
            <a:r>
              <a:rPr sz="14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'KSC’</a:t>
            </a:r>
            <a:endParaRPr sz="140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600"/>
              </a:spcBef>
              <a:buFont typeface="Arial MT"/>
              <a:buChar char="•"/>
              <a:tabLst>
                <a:tab pos="697865" algn="l"/>
                <a:tab pos="699135" algn="l"/>
              </a:tabLst>
            </a:pPr>
            <a:r>
              <a:rPr sz="14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Displaying</a:t>
            </a:r>
            <a:r>
              <a:rPr sz="14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4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total</a:t>
            </a:r>
            <a:r>
              <a:rPr sz="14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4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sz="14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carried</a:t>
            </a:r>
            <a:r>
              <a:rPr sz="14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14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boosters</a:t>
            </a:r>
            <a:r>
              <a:rPr sz="14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launched</a:t>
            </a:r>
            <a:r>
              <a:rPr sz="14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14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NASA</a:t>
            </a:r>
            <a:r>
              <a:rPr sz="14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55" dirty="0">
                <a:solidFill>
                  <a:srgbClr val="292929"/>
                </a:solidFill>
                <a:latin typeface="Microsoft Sans Serif"/>
                <a:cs typeface="Microsoft Sans Serif"/>
              </a:rPr>
              <a:t>(CRS)</a:t>
            </a:r>
            <a:endParaRPr sz="140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600"/>
              </a:spcBef>
              <a:buFont typeface="Arial MT"/>
              <a:buChar char="•"/>
              <a:tabLst>
                <a:tab pos="697865" algn="l"/>
                <a:tab pos="699135" algn="l"/>
              </a:tabLst>
            </a:pPr>
            <a:r>
              <a:rPr sz="14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Displaying</a:t>
            </a:r>
            <a:r>
              <a:rPr sz="14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average</a:t>
            </a:r>
            <a:r>
              <a:rPr sz="14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4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sz="14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carried</a:t>
            </a:r>
            <a:r>
              <a:rPr sz="14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14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14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</a:t>
            </a:r>
            <a:r>
              <a:rPr sz="14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F9</a:t>
            </a:r>
            <a:r>
              <a:rPr sz="14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v1.1</a:t>
            </a:r>
            <a:endParaRPr sz="140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600"/>
              </a:spcBef>
              <a:buFont typeface="Arial MT"/>
              <a:buChar char="•"/>
              <a:tabLst>
                <a:tab pos="697865" algn="l"/>
                <a:tab pos="699135" algn="l"/>
              </a:tabLst>
            </a:pP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Listing</a:t>
            </a:r>
            <a:r>
              <a:rPr sz="14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4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date</a:t>
            </a:r>
            <a:r>
              <a:rPr sz="14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where</a:t>
            </a:r>
            <a:r>
              <a:rPr sz="14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4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14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14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</a:t>
            </a:r>
            <a:r>
              <a:rPr sz="14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4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drone</a:t>
            </a:r>
            <a:r>
              <a:rPr sz="14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ship</a:t>
            </a:r>
            <a:r>
              <a:rPr sz="14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was</a:t>
            </a:r>
            <a:r>
              <a:rPr sz="14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achieved.</a:t>
            </a:r>
            <a:endParaRPr sz="1400">
              <a:latin typeface="Microsoft Sans Serif"/>
              <a:cs typeface="Microsoft Sans Serif"/>
            </a:endParaRPr>
          </a:p>
          <a:p>
            <a:pPr marL="469900" marR="5080" lvl="1">
              <a:lnSpc>
                <a:spcPct val="135700"/>
              </a:lnSpc>
              <a:spcBef>
                <a:spcPts val="5"/>
              </a:spcBef>
              <a:buFont typeface="Arial MT"/>
              <a:buChar char="•"/>
              <a:tabLst>
                <a:tab pos="697865" algn="l"/>
                <a:tab pos="699135" algn="l"/>
              </a:tabLst>
            </a:pP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Listing</a:t>
            </a:r>
            <a:r>
              <a:rPr sz="14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4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names</a:t>
            </a:r>
            <a:r>
              <a:rPr sz="14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4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4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boosters</a:t>
            </a:r>
            <a:r>
              <a:rPr sz="14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</a:t>
            </a:r>
            <a:r>
              <a:rPr sz="14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sz="14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4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4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ground</a:t>
            </a:r>
            <a:r>
              <a:rPr sz="14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pad</a:t>
            </a:r>
            <a:r>
              <a:rPr sz="14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4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sz="14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4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sz="14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greater</a:t>
            </a:r>
            <a:r>
              <a:rPr sz="14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than</a:t>
            </a:r>
            <a:r>
              <a:rPr sz="14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4000 </a:t>
            </a:r>
            <a:r>
              <a:rPr sz="1400" spc="-3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but</a:t>
            </a:r>
            <a:r>
              <a:rPr sz="14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less</a:t>
            </a:r>
            <a:r>
              <a:rPr sz="14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than</a:t>
            </a:r>
            <a:r>
              <a:rPr sz="14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6000</a:t>
            </a:r>
            <a:endParaRPr sz="140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600"/>
              </a:spcBef>
              <a:buFont typeface="Arial MT"/>
              <a:buChar char="•"/>
              <a:tabLst>
                <a:tab pos="697865" algn="l"/>
                <a:tab pos="699135" algn="l"/>
              </a:tabLst>
            </a:pP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Listing</a:t>
            </a:r>
            <a:r>
              <a:rPr sz="14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4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total</a:t>
            </a:r>
            <a:r>
              <a:rPr sz="14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</a:t>
            </a:r>
            <a:r>
              <a:rPr sz="14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4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14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4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failure</a:t>
            </a:r>
            <a:r>
              <a:rPr sz="14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mission</a:t>
            </a:r>
            <a:r>
              <a:rPr sz="14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</a:t>
            </a:r>
            <a:endParaRPr sz="140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600"/>
              </a:spcBef>
              <a:buFont typeface="Arial MT"/>
              <a:buChar char="•"/>
              <a:tabLst>
                <a:tab pos="697865" algn="l"/>
                <a:tab pos="699135" algn="l"/>
              </a:tabLst>
            </a:pP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Listing</a:t>
            </a:r>
            <a:r>
              <a:rPr sz="14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4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names</a:t>
            </a:r>
            <a:r>
              <a:rPr sz="14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4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4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booster_versions</a:t>
            </a:r>
            <a:r>
              <a:rPr sz="14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</a:t>
            </a:r>
            <a:r>
              <a:rPr sz="14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sz="14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carried</a:t>
            </a:r>
            <a:r>
              <a:rPr sz="14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4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maximum</a:t>
            </a:r>
            <a:r>
              <a:rPr sz="14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4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mass.</a:t>
            </a:r>
            <a:endParaRPr sz="140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600"/>
              </a:spcBef>
              <a:buFont typeface="Arial MT"/>
              <a:buChar char="•"/>
              <a:tabLst>
                <a:tab pos="697865" algn="l"/>
                <a:tab pos="699135" algn="l"/>
              </a:tabLst>
            </a:pP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Listing</a:t>
            </a:r>
            <a:r>
              <a:rPr sz="14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4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records</a:t>
            </a:r>
            <a:r>
              <a:rPr sz="14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</a:t>
            </a:r>
            <a:r>
              <a:rPr sz="14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will</a:t>
            </a:r>
            <a:r>
              <a:rPr sz="14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display</a:t>
            </a:r>
            <a:r>
              <a:rPr sz="14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4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month</a:t>
            </a:r>
            <a:r>
              <a:rPr sz="14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names,</a:t>
            </a:r>
            <a:r>
              <a:rPr sz="14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14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landing_outcomes</a:t>
            </a:r>
            <a:r>
              <a:rPr sz="14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4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ground</a:t>
            </a:r>
            <a:r>
              <a:rPr sz="14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pad</a:t>
            </a:r>
            <a:r>
              <a:rPr sz="14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,booster</a:t>
            </a:r>
            <a:endParaRPr sz="140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600"/>
              </a:spcBef>
              <a:buFont typeface="Arial MT"/>
              <a:buChar char="•"/>
              <a:tabLst>
                <a:tab pos="697865" algn="l"/>
                <a:tab pos="699135" algn="l"/>
              </a:tabLst>
            </a:pPr>
            <a:r>
              <a:rPr sz="14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versions,</a:t>
            </a:r>
            <a:r>
              <a:rPr sz="14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launch_site</a:t>
            </a:r>
            <a:r>
              <a:rPr sz="14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14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4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months</a:t>
            </a:r>
            <a:r>
              <a:rPr sz="14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4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year</a:t>
            </a:r>
            <a:r>
              <a:rPr sz="14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2017</a:t>
            </a:r>
            <a:endParaRPr sz="1400">
              <a:latin typeface="Microsoft Sans Serif"/>
              <a:cs typeface="Microsoft Sans Serif"/>
            </a:endParaRPr>
          </a:p>
          <a:p>
            <a:pPr marL="698500" marR="730250" lvl="1" indent="-228600">
              <a:lnSpc>
                <a:spcPct val="100000"/>
              </a:lnSpc>
              <a:spcBef>
                <a:spcPts val="600"/>
              </a:spcBef>
              <a:buFont typeface="Arial MT"/>
              <a:buChar char="•"/>
              <a:tabLst>
                <a:tab pos="697865" algn="l"/>
                <a:tab pos="699135" algn="l"/>
              </a:tabLst>
            </a:pPr>
            <a:r>
              <a:rPr sz="14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Ranking</a:t>
            </a:r>
            <a:r>
              <a:rPr sz="14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4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count</a:t>
            </a:r>
            <a:r>
              <a:rPr sz="14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4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14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landing_outcomes</a:t>
            </a:r>
            <a:r>
              <a:rPr sz="14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14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4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date</a:t>
            </a:r>
            <a:r>
              <a:rPr sz="14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2010</a:t>
            </a:r>
            <a:r>
              <a:rPr sz="14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06</a:t>
            </a:r>
            <a:r>
              <a:rPr sz="14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04 </a:t>
            </a:r>
            <a:r>
              <a:rPr sz="14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4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2017</a:t>
            </a:r>
            <a:r>
              <a:rPr sz="14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03</a:t>
            </a:r>
            <a:r>
              <a:rPr sz="14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20</a:t>
            </a:r>
            <a:r>
              <a:rPr sz="14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in </a:t>
            </a:r>
            <a:r>
              <a:rPr sz="1400" spc="-3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descendingorder.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48969" y="6030264"/>
            <a:ext cx="943356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nl-NL" sz="1600" u="sng" spc="-1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Microsoft Sans Serif"/>
                <a:cs typeface="Microsoft Sans Serif"/>
              </a:rPr>
              <a:t>https://github.com/fabiodelfant/Courseradatasciensecapstone/blob/master/Exploratory%20data%20analysis.ipynb</a:t>
            </a:r>
            <a:endParaRPr sz="1600" dirty="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48969" y="417652"/>
            <a:ext cx="283464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65" dirty="0"/>
              <a:t>EDA</a:t>
            </a:r>
            <a:r>
              <a:rPr spc="95" dirty="0"/>
              <a:t> </a:t>
            </a:r>
            <a:r>
              <a:rPr dirty="0"/>
              <a:t>with</a:t>
            </a:r>
            <a:r>
              <a:rPr spc="100" dirty="0"/>
              <a:t> </a:t>
            </a:r>
            <a:r>
              <a:rPr spc="-325" dirty="0"/>
              <a:t>SQL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09706" y="6080861"/>
            <a:ext cx="26987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65" dirty="0">
                <a:solidFill>
                  <a:srgbClr val="1C7CDB"/>
                </a:solidFill>
                <a:latin typeface="Microsoft Sans Serif"/>
                <a:cs typeface="Microsoft Sans Serif"/>
              </a:rPr>
              <a:t>13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652"/>
            <a:ext cx="735139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45" dirty="0"/>
              <a:t>Build</a:t>
            </a:r>
            <a:r>
              <a:rPr spc="130" dirty="0"/>
              <a:t> </a:t>
            </a:r>
            <a:r>
              <a:rPr spc="-175" dirty="0"/>
              <a:t>an</a:t>
            </a:r>
            <a:r>
              <a:rPr spc="125" dirty="0"/>
              <a:t> </a:t>
            </a:r>
            <a:r>
              <a:rPr spc="-85" dirty="0"/>
              <a:t>Interactive</a:t>
            </a:r>
            <a:r>
              <a:rPr spc="125" dirty="0"/>
              <a:t> </a:t>
            </a:r>
            <a:r>
              <a:rPr spc="-140" dirty="0"/>
              <a:t>Map</a:t>
            </a:r>
            <a:r>
              <a:rPr spc="130" dirty="0"/>
              <a:t> </a:t>
            </a:r>
            <a:r>
              <a:rPr dirty="0"/>
              <a:t>with</a:t>
            </a:r>
            <a:r>
              <a:rPr spc="135" dirty="0"/>
              <a:t> </a:t>
            </a:r>
            <a:r>
              <a:rPr spc="-90" dirty="0"/>
              <a:t>Folium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55547" y="1444752"/>
            <a:ext cx="8980932" cy="4372356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985215" y="5926541"/>
            <a:ext cx="8874760" cy="805349"/>
          </a:xfrm>
          <a:prstGeom prst="rect">
            <a:avLst/>
          </a:prstGeom>
        </p:spPr>
        <p:txBody>
          <a:bodyPr vert="horz" wrap="square" lIns="0" tIns="76200" rIns="0" bIns="0" rtlCol="0">
            <a:spAutoFit/>
          </a:bodyPr>
          <a:lstStyle/>
          <a:p>
            <a:pPr marL="61594">
              <a:lnSpc>
                <a:spcPct val="100000"/>
              </a:lnSpc>
              <a:spcBef>
                <a:spcPts val="600"/>
              </a:spcBef>
            </a:pPr>
            <a:r>
              <a:rPr sz="1600" spc="-5" dirty="0">
                <a:latin typeface="Calibri"/>
                <a:cs typeface="Calibri"/>
              </a:rPr>
              <a:t>Map</a:t>
            </a:r>
            <a:r>
              <a:rPr sz="1600" spc="-10" dirty="0">
                <a:latin typeface="Calibri"/>
                <a:cs typeface="Calibri"/>
              </a:rPr>
              <a:t> </a:t>
            </a:r>
            <a:r>
              <a:rPr sz="1600" spc="-20" dirty="0">
                <a:latin typeface="Calibri"/>
                <a:cs typeface="Calibri"/>
              </a:rPr>
              <a:t>markers</a:t>
            </a:r>
            <a:r>
              <a:rPr sz="1600" spc="25" dirty="0">
                <a:latin typeface="Calibri"/>
                <a:cs typeface="Calibri"/>
              </a:rPr>
              <a:t> </a:t>
            </a:r>
            <a:r>
              <a:rPr sz="1600" spc="-15" dirty="0">
                <a:latin typeface="Calibri"/>
                <a:cs typeface="Calibri"/>
              </a:rPr>
              <a:t>have</a:t>
            </a:r>
            <a:r>
              <a:rPr sz="1600" spc="1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been</a:t>
            </a:r>
            <a:r>
              <a:rPr sz="1600" spc="1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added</a:t>
            </a:r>
            <a:r>
              <a:rPr sz="1600" spc="-10" dirty="0">
                <a:latin typeface="Calibri"/>
                <a:cs typeface="Calibri"/>
              </a:rPr>
              <a:t> to</a:t>
            </a:r>
            <a:r>
              <a:rPr sz="1600" spc="1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the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map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with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aim</a:t>
            </a:r>
            <a:r>
              <a:rPr sz="1600" spc="-1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to</a:t>
            </a:r>
            <a:r>
              <a:rPr sz="1600" spc="1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finding</a:t>
            </a:r>
            <a:r>
              <a:rPr sz="1600" spc="1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an</a:t>
            </a:r>
            <a:r>
              <a:rPr sz="1600" spc="1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optimal</a:t>
            </a:r>
            <a:r>
              <a:rPr sz="1600" spc="-10" dirty="0">
                <a:latin typeface="Calibri"/>
                <a:cs typeface="Calibri"/>
              </a:rPr>
              <a:t> location </a:t>
            </a:r>
            <a:r>
              <a:rPr sz="1600" spc="-15" dirty="0">
                <a:latin typeface="Calibri"/>
                <a:cs typeface="Calibri"/>
              </a:rPr>
              <a:t>for</a:t>
            </a:r>
            <a:r>
              <a:rPr sz="1600" spc="1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building</a:t>
            </a:r>
            <a:r>
              <a:rPr sz="1600" spc="-3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a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launch</a:t>
            </a:r>
            <a:r>
              <a:rPr sz="1600" spc="-10" dirty="0">
                <a:latin typeface="Calibri"/>
                <a:cs typeface="Calibri"/>
              </a:rPr>
              <a:t> site</a:t>
            </a:r>
            <a:endParaRPr sz="16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445"/>
              </a:spcBef>
            </a:pPr>
            <a:r>
              <a:rPr lang="nl-NL" sz="1400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Microsoft Sans Serif"/>
                <a:cs typeface="Microsoft Sans Serif"/>
              </a:rPr>
              <a:t>https://github.com/fabiodelfant/Courseradatasciensecapstone/blob/master/Interactive%20Visual%20Analytics%20with%20Folium.ipynb</a:t>
            </a:r>
            <a:endParaRPr sz="1400" dirty="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09706" y="6080861"/>
            <a:ext cx="26987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65" dirty="0">
                <a:solidFill>
                  <a:srgbClr val="1C7CDB"/>
                </a:solidFill>
                <a:latin typeface="Microsoft Sans Serif"/>
                <a:cs typeface="Microsoft Sans Serif"/>
              </a:rPr>
              <a:t>14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84300" y="6248501"/>
            <a:ext cx="714629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nl-NL" sz="1600" u="sng" spc="-1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Microsoft Sans Serif"/>
                <a:cs typeface="Microsoft Sans Serif"/>
              </a:rPr>
              <a:t>https://github.com/fabiodelfant/Courseradatasciensecapstone/blob/master/plotly_dash.py</a:t>
            </a:r>
            <a:endParaRPr sz="1600" dirty="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69" y="417703"/>
            <a:ext cx="714629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45" dirty="0"/>
              <a:t>Build</a:t>
            </a:r>
            <a:r>
              <a:rPr spc="135" dirty="0"/>
              <a:t> </a:t>
            </a:r>
            <a:r>
              <a:rPr spc="-250" dirty="0"/>
              <a:t>a</a:t>
            </a:r>
            <a:r>
              <a:rPr spc="114" dirty="0"/>
              <a:t> </a:t>
            </a:r>
            <a:r>
              <a:rPr spc="-100" dirty="0"/>
              <a:t>Dashboard</a:t>
            </a:r>
            <a:r>
              <a:rPr spc="160" dirty="0"/>
              <a:t> </a:t>
            </a:r>
            <a:r>
              <a:rPr dirty="0"/>
              <a:t>with</a:t>
            </a:r>
            <a:r>
              <a:rPr spc="140" dirty="0"/>
              <a:t> </a:t>
            </a:r>
            <a:r>
              <a:rPr spc="-55" dirty="0"/>
              <a:t>Plotly</a:t>
            </a:r>
            <a:r>
              <a:rPr spc="140" dirty="0"/>
              <a:t> </a:t>
            </a:r>
            <a:r>
              <a:rPr spc="-180" dirty="0"/>
              <a:t>Dash</a:t>
            </a: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01623" y="1598675"/>
            <a:ext cx="4853940" cy="216408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910071" y="1626107"/>
            <a:ext cx="4175760" cy="2136648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871472" y="3909059"/>
            <a:ext cx="5943600" cy="2161032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09706" y="6080861"/>
            <a:ext cx="26987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65" dirty="0">
                <a:solidFill>
                  <a:srgbClr val="1C7CDB"/>
                </a:solidFill>
                <a:latin typeface="Microsoft Sans Serif"/>
                <a:cs typeface="Microsoft Sans Serif"/>
              </a:rPr>
              <a:t>15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8969" y="1758822"/>
            <a:ext cx="8737600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1300" algn="l"/>
              </a:tabLst>
            </a:pPr>
            <a:r>
              <a:rPr sz="2400" spc="-5" dirty="0">
                <a:latin typeface="Calibri"/>
                <a:cs typeface="Calibri"/>
              </a:rPr>
              <a:t>The </a:t>
            </a:r>
            <a:r>
              <a:rPr sz="2400" spc="-10" dirty="0">
                <a:latin typeface="Calibri"/>
                <a:cs typeface="Calibri"/>
              </a:rPr>
              <a:t>SVM, </a:t>
            </a:r>
            <a:r>
              <a:rPr sz="2400" dirty="0">
                <a:latin typeface="Calibri"/>
                <a:cs typeface="Calibri"/>
              </a:rPr>
              <a:t>KNN, and </a:t>
            </a:r>
            <a:r>
              <a:rPr sz="2400" spc="-10" dirty="0">
                <a:latin typeface="Calibri"/>
                <a:cs typeface="Calibri"/>
              </a:rPr>
              <a:t>Logistic Regression </a:t>
            </a:r>
            <a:r>
              <a:rPr sz="2400" dirty="0">
                <a:latin typeface="Calibri"/>
                <a:cs typeface="Calibri"/>
              </a:rPr>
              <a:t>model </a:t>
            </a:r>
            <a:r>
              <a:rPr sz="2400" spc="-5" dirty="0">
                <a:latin typeface="Calibri"/>
                <a:cs typeface="Calibri"/>
              </a:rPr>
              <a:t>achieved </a:t>
            </a:r>
            <a:r>
              <a:rPr sz="2400" dirty="0">
                <a:latin typeface="Calibri"/>
                <a:cs typeface="Calibri"/>
              </a:rPr>
              <a:t>the </a:t>
            </a:r>
            <a:r>
              <a:rPr sz="2400" spc="-10" dirty="0">
                <a:latin typeface="Calibri"/>
                <a:cs typeface="Calibri"/>
              </a:rPr>
              <a:t>highest 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accuracy </a:t>
            </a:r>
            <a:r>
              <a:rPr sz="2400" spc="-15" dirty="0">
                <a:latin typeface="Calibri"/>
                <a:cs typeface="Calibri"/>
              </a:rPr>
              <a:t>at </a:t>
            </a:r>
            <a:r>
              <a:rPr sz="2400" spc="-5" dirty="0">
                <a:latin typeface="Calibri"/>
                <a:cs typeface="Calibri"/>
              </a:rPr>
              <a:t>83.3%, </a:t>
            </a:r>
            <a:r>
              <a:rPr sz="2400" dirty="0">
                <a:latin typeface="Calibri"/>
                <a:cs typeface="Calibri"/>
              </a:rPr>
              <a:t>while the </a:t>
            </a:r>
            <a:r>
              <a:rPr sz="2400" spc="-10" dirty="0">
                <a:latin typeface="Calibri"/>
                <a:cs typeface="Calibri"/>
              </a:rPr>
              <a:t>SVM performs </a:t>
            </a:r>
            <a:r>
              <a:rPr sz="2400" dirty="0">
                <a:latin typeface="Calibri"/>
                <a:cs typeface="Calibri"/>
              </a:rPr>
              <a:t>the </a:t>
            </a:r>
            <a:r>
              <a:rPr sz="2400" spc="-10" dirty="0">
                <a:latin typeface="Calibri"/>
                <a:cs typeface="Calibri"/>
              </a:rPr>
              <a:t>best </a:t>
            </a:r>
            <a:r>
              <a:rPr sz="2400" dirty="0">
                <a:latin typeface="Calibri"/>
                <a:cs typeface="Calibri"/>
              </a:rPr>
              <a:t>in </a:t>
            </a:r>
            <a:r>
              <a:rPr sz="2400" spc="-5" dirty="0">
                <a:latin typeface="Calibri"/>
                <a:cs typeface="Calibri"/>
              </a:rPr>
              <a:t>terms of </a:t>
            </a:r>
            <a:r>
              <a:rPr sz="2400" spc="-10" dirty="0">
                <a:latin typeface="Calibri"/>
                <a:cs typeface="Calibri"/>
              </a:rPr>
              <a:t>Area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Under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 </a:t>
            </a:r>
            <a:r>
              <a:rPr sz="2400" spc="-5" dirty="0">
                <a:latin typeface="Calibri"/>
                <a:cs typeface="Calibri"/>
              </a:rPr>
              <a:t>Curve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at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0.958.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69" y="417703"/>
            <a:ext cx="675005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85" dirty="0"/>
              <a:t>Predictive</a:t>
            </a:r>
            <a:r>
              <a:rPr spc="150" dirty="0"/>
              <a:t> </a:t>
            </a:r>
            <a:r>
              <a:rPr spc="-130" dirty="0"/>
              <a:t>Analysis</a:t>
            </a:r>
            <a:r>
              <a:rPr spc="155" dirty="0"/>
              <a:t> </a:t>
            </a:r>
            <a:r>
              <a:rPr spc="-125" dirty="0"/>
              <a:t>(Classification)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813003" y="6105245"/>
            <a:ext cx="10038715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nl-NL" sz="1600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Microsoft Sans Serif"/>
                <a:cs typeface="Microsoft Sans Serif"/>
              </a:rPr>
              <a:t>https://github.com/fabiodelfant/Courseradatasciensecapstone/blob/master/Machine%20Learning%20Prediction%20lab.ipynb</a:t>
            </a:r>
            <a:endParaRPr sz="1600" dirty="0">
              <a:latin typeface="Microsoft Sans Serif"/>
              <a:cs typeface="Microsoft Sans Serif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9619" y="3038855"/>
            <a:ext cx="3997452" cy="2770632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762244" y="2688335"/>
            <a:ext cx="2057400" cy="1588008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762244" y="4334255"/>
            <a:ext cx="2116836" cy="1635252"/>
          </a:xfrm>
          <a:prstGeom prst="rect">
            <a:avLst/>
          </a:prstGeom>
        </p:spPr>
      </p:pic>
      <p:grpSp>
        <p:nvGrpSpPr>
          <p:cNvPr id="9" name="object 9"/>
          <p:cNvGrpSpPr/>
          <p:nvPr/>
        </p:nvGrpSpPr>
        <p:grpSpPr>
          <a:xfrm>
            <a:off x="8020811" y="2734055"/>
            <a:ext cx="2101850" cy="3208020"/>
            <a:chOff x="8020811" y="2734055"/>
            <a:chExt cx="2101850" cy="3208020"/>
          </a:xfrm>
        </p:grpSpPr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63483" y="2734055"/>
              <a:ext cx="2014727" cy="1556003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20811" y="4319016"/>
              <a:ext cx="2101596" cy="162306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9988" y="1769110"/>
            <a:ext cx="8916670" cy="2506345"/>
          </a:xfrm>
          <a:prstGeom prst="rect">
            <a:avLst/>
          </a:prstGeom>
        </p:spPr>
        <p:txBody>
          <a:bodyPr vert="horz" wrap="square" lIns="0" tIns="71755" rIns="0" bIns="0" rtlCol="0">
            <a:spAutoFit/>
          </a:bodyPr>
          <a:lstStyle/>
          <a:p>
            <a:pPr marL="241300" marR="913765" indent="-228600">
              <a:lnSpc>
                <a:spcPts val="1920"/>
              </a:lnSpc>
              <a:spcBef>
                <a:spcPts val="56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0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SVM,</a:t>
            </a:r>
            <a:r>
              <a:rPr sz="20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 KNN,</a:t>
            </a:r>
            <a:r>
              <a:rPr sz="20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and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Logistic 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Regression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models 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20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best </a:t>
            </a:r>
            <a:r>
              <a:rPr sz="20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in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terms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of </a:t>
            </a:r>
            <a:r>
              <a:rPr sz="2000" spc="-5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prediction</a:t>
            </a:r>
            <a:r>
              <a:rPr sz="20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accuracy</a:t>
            </a:r>
            <a:r>
              <a:rPr sz="20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dataset.</a:t>
            </a:r>
            <a:endParaRPr sz="20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94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Low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weighted</a:t>
            </a:r>
            <a:r>
              <a:rPr sz="20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payloads</a:t>
            </a:r>
            <a:r>
              <a:rPr sz="20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better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than</a:t>
            </a:r>
            <a:r>
              <a:rPr sz="20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heavier</a:t>
            </a:r>
            <a:r>
              <a:rPr sz="20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payloads.</a:t>
            </a:r>
            <a:endParaRPr sz="2000">
              <a:latin typeface="Microsoft Sans Serif"/>
              <a:cs typeface="Microsoft Sans Serif"/>
            </a:endParaRPr>
          </a:p>
          <a:p>
            <a:pPr marL="241300" marR="5080" indent="-228600">
              <a:lnSpc>
                <a:spcPts val="1920"/>
              </a:lnSpc>
              <a:spcBef>
                <a:spcPts val="138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0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rates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r>
              <a:rPr sz="20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directly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proportional</a:t>
            </a:r>
            <a:r>
              <a:rPr sz="20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time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years</a:t>
            </a:r>
            <a:r>
              <a:rPr sz="20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they </a:t>
            </a:r>
            <a:r>
              <a:rPr sz="2000" spc="-5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will</a:t>
            </a:r>
            <a:r>
              <a:rPr sz="20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eventually</a:t>
            </a:r>
            <a:r>
              <a:rPr sz="20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perfect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launches.</a:t>
            </a:r>
            <a:endParaRPr sz="20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94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000" spc="-245" dirty="0">
                <a:solidFill>
                  <a:srgbClr val="292929"/>
                </a:solidFill>
                <a:latin typeface="Microsoft Sans Serif"/>
                <a:cs typeface="Microsoft Sans Serif"/>
              </a:rPr>
              <a:t>KSC</a:t>
            </a:r>
            <a:r>
              <a:rPr sz="2000" spc="-229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85" dirty="0">
                <a:solidFill>
                  <a:srgbClr val="292929"/>
                </a:solidFill>
                <a:latin typeface="Microsoft Sans Serif"/>
                <a:cs typeface="Microsoft Sans Serif"/>
              </a:rPr>
              <a:t>LC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39A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had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most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r>
              <a:rPr sz="20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all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sites.</a:t>
            </a:r>
            <a:endParaRPr sz="20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92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Orbi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20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0" dirty="0">
                <a:solidFill>
                  <a:srgbClr val="292929"/>
                </a:solidFill>
                <a:latin typeface="Microsoft Sans Serif"/>
                <a:cs typeface="Microsoft Sans Serif"/>
              </a:rPr>
              <a:t>GEO,HEO</a:t>
            </a:r>
            <a:r>
              <a:rPr sz="2000" spc="-204" dirty="0">
                <a:solidFill>
                  <a:srgbClr val="292929"/>
                </a:solidFill>
                <a:latin typeface="Microsoft Sans Serif"/>
                <a:cs typeface="Microsoft Sans Serif"/>
              </a:rPr>
              <a:t>,SSO,ES</a:t>
            </a:r>
            <a:r>
              <a:rPr sz="20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L1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has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best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0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r>
              <a:rPr sz="20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.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109706" y="6080861"/>
            <a:ext cx="26987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65" dirty="0">
                <a:solidFill>
                  <a:srgbClr val="1C7CDB"/>
                </a:solidFill>
                <a:latin typeface="Microsoft Sans Serif"/>
                <a:cs typeface="Microsoft Sans Serif"/>
              </a:rPr>
              <a:t>16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69" y="417652"/>
            <a:ext cx="145415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65" dirty="0"/>
              <a:t>Results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87239" cy="6857997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727454" y="4888738"/>
            <a:ext cx="8496935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40" dirty="0">
                <a:solidFill>
                  <a:srgbClr val="292929"/>
                </a:solidFill>
                <a:latin typeface="Microsoft Sans Serif"/>
                <a:cs typeface="Microsoft Sans Serif"/>
              </a:rPr>
              <a:t>CCAFS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40" dirty="0">
                <a:solidFill>
                  <a:srgbClr val="292929"/>
                </a:solidFill>
                <a:latin typeface="Microsoft Sans Serif"/>
                <a:cs typeface="Microsoft Sans Serif"/>
              </a:rPr>
              <a:t>SLC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40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significantly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higher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than</a:t>
            </a:r>
            <a:endParaRPr sz="220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</a:pP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form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other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652"/>
            <a:ext cx="602742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5" dirty="0"/>
              <a:t>Flight</a:t>
            </a:r>
            <a:r>
              <a:rPr spc="145" dirty="0"/>
              <a:t> </a:t>
            </a:r>
            <a:r>
              <a:rPr spc="-120" dirty="0"/>
              <a:t>Number</a:t>
            </a:r>
            <a:r>
              <a:rPr spc="145" dirty="0"/>
              <a:t> </a:t>
            </a:r>
            <a:r>
              <a:rPr spc="-180" dirty="0"/>
              <a:t>vs.</a:t>
            </a:r>
            <a:r>
              <a:rPr spc="130" dirty="0"/>
              <a:t> </a:t>
            </a:r>
            <a:r>
              <a:rPr spc="-160" dirty="0"/>
              <a:t>Launch</a:t>
            </a:r>
            <a:r>
              <a:rPr spc="145" dirty="0"/>
              <a:t> </a:t>
            </a:r>
            <a:r>
              <a:rPr spc="-130" dirty="0"/>
              <a:t>Site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5531" y="1949195"/>
            <a:ext cx="11870436" cy="239267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70" dirty="0"/>
              <a:t>18</a:t>
            </a:fld>
            <a:endParaRPr spc="7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8969" y="417703"/>
            <a:ext cx="473392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45" dirty="0"/>
              <a:t>Payload</a:t>
            </a:r>
            <a:r>
              <a:rPr spc="120" dirty="0"/>
              <a:t> </a:t>
            </a:r>
            <a:r>
              <a:rPr spc="-180" dirty="0"/>
              <a:t>vs.</a:t>
            </a:r>
            <a:r>
              <a:rPr spc="125" dirty="0"/>
              <a:t> </a:t>
            </a:r>
            <a:r>
              <a:rPr spc="-160" dirty="0"/>
              <a:t>Launch</a:t>
            </a:r>
            <a:r>
              <a:rPr spc="130" dirty="0"/>
              <a:t> </a:t>
            </a:r>
            <a:r>
              <a:rPr spc="-130" dirty="0"/>
              <a:t>Site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46860" y="1912620"/>
            <a:ext cx="4200144" cy="3811524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6386321" y="2419045"/>
            <a:ext cx="4820285" cy="1031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majority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 </a:t>
            </a:r>
            <a:r>
              <a:rPr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lPay</a:t>
            </a: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Loads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lower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been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launched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40" dirty="0">
                <a:solidFill>
                  <a:srgbClr val="292929"/>
                </a:solidFill>
                <a:latin typeface="Microsoft Sans Serif"/>
                <a:cs typeface="Microsoft Sans Serif"/>
              </a:rPr>
              <a:t>CCAFS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40" dirty="0">
                <a:solidFill>
                  <a:srgbClr val="292929"/>
                </a:solidFill>
                <a:latin typeface="Microsoft Sans Serif"/>
                <a:cs typeface="Microsoft Sans Serif"/>
              </a:rPr>
              <a:t>SLC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10" dirty="0">
                <a:solidFill>
                  <a:srgbClr val="292929"/>
                </a:solidFill>
                <a:latin typeface="Microsoft Sans Serif"/>
                <a:cs typeface="Microsoft Sans Serif"/>
              </a:rPr>
              <a:t>4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0.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70" dirty="0"/>
              <a:t>19</a:t>
            </a:fld>
            <a:endParaRPr spc="7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232006" y="6080861"/>
            <a:ext cx="14795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70" dirty="0">
                <a:solidFill>
                  <a:srgbClr val="1C7CDB"/>
                </a:solidFill>
                <a:latin typeface="Microsoft Sans Serif"/>
                <a:cs typeface="Microsoft Sans Serif"/>
              </a:rPr>
              <a:t>2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37640" y="1951126"/>
            <a:ext cx="2541905" cy="3105785"/>
          </a:xfrm>
          <a:prstGeom prst="rect">
            <a:avLst/>
          </a:prstGeom>
        </p:spPr>
        <p:txBody>
          <a:bodyPr vert="horz" wrap="square" lIns="0" tIns="191135" rIns="0" bIns="0" rtlCol="0">
            <a:spAutoFit/>
          </a:bodyPr>
          <a:lstStyle/>
          <a:p>
            <a:pPr marL="240665" indent="-228600">
              <a:lnSpc>
                <a:spcPct val="100000"/>
              </a:lnSpc>
              <a:spcBef>
                <a:spcPts val="150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Executive</a:t>
            </a:r>
            <a:r>
              <a:rPr sz="22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Summary</a:t>
            </a:r>
            <a:endParaRPr sz="2200">
              <a:latin typeface="Microsoft Sans Serif"/>
              <a:cs typeface="Microsoft Sans Serif"/>
            </a:endParaRPr>
          </a:p>
          <a:p>
            <a:pPr marL="240665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Introduction</a:t>
            </a:r>
            <a:endParaRPr sz="2200">
              <a:latin typeface="Microsoft Sans Serif"/>
              <a:cs typeface="Microsoft Sans Serif"/>
            </a:endParaRPr>
          </a:p>
          <a:p>
            <a:pPr marL="240665" indent="-228600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Methodology</a:t>
            </a:r>
            <a:endParaRPr sz="2200">
              <a:latin typeface="Microsoft Sans Serif"/>
              <a:cs typeface="Microsoft Sans Serif"/>
            </a:endParaRPr>
          </a:p>
          <a:p>
            <a:pPr marL="240665" indent="-228600">
              <a:lnSpc>
                <a:spcPct val="100000"/>
              </a:lnSpc>
              <a:spcBef>
                <a:spcPts val="13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Results</a:t>
            </a:r>
            <a:endParaRPr sz="2200">
              <a:latin typeface="Microsoft Sans Serif"/>
              <a:cs typeface="Microsoft Sans Serif"/>
            </a:endParaRPr>
          </a:p>
          <a:p>
            <a:pPr marL="240665" indent="-228600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Conclusion</a:t>
            </a:r>
            <a:endParaRPr sz="2200">
              <a:latin typeface="Microsoft Sans Serif"/>
              <a:cs typeface="Microsoft Sans Serif"/>
            </a:endParaRPr>
          </a:p>
          <a:p>
            <a:pPr marL="240665" indent="-228600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Appendix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69" y="417703"/>
            <a:ext cx="146304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70" dirty="0"/>
              <a:t>Outline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8969" y="417652"/>
            <a:ext cx="554037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50" dirty="0"/>
              <a:t>Success</a:t>
            </a:r>
            <a:r>
              <a:rPr spc="145" dirty="0"/>
              <a:t> </a:t>
            </a:r>
            <a:r>
              <a:rPr spc="-215" dirty="0"/>
              <a:t>Rate</a:t>
            </a:r>
            <a:r>
              <a:rPr spc="120" dirty="0"/>
              <a:t> </a:t>
            </a:r>
            <a:r>
              <a:rPr spc="-175" dirty="0"/>
              <a:t>vs.</a:t>
            </a:r>
            <a:r>
              <a:rPr spc="120" dirty="0"/>
              <a:t> </a:t>
            </a:r>
            <a:r>
              <a:rPr spc="-15" dirty="0"/>
              <a:t>Orbit</a:t>
            </a:r>
            <a:r>
              <a:rPr spc="145" dirty="0"/>
              <a:t> </a:t>
            </a:r>
            <a:r>
              <a:rPr spc="-190" dirty="0"/>
              <a:t>Type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36091" y="1815083"/>
            <a:ext cx="4870704" cy="3342132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6233921" y="2594229"/>
            <a:ext cx="4555490" cy="1031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5080" indent="-228600" algn="just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1300" algn="l"/>
              </a:tabLst>
            </a:pP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types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5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2200" spc="-300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-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L1,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45" dirty="0">
                <a:solidFill>
                  <a:srgbClr val="292929"/>
                </a:solidFill>
                <a:latin typeface="Microsoft Sans Serif"/>
                <a:cs typeface="Microsoft Sans Serif"/>
              </a:rPr>
              <a:t>G</a:t>
            </a:r>
            <a:r>
              <a:rPr sz="2200" spc="-310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2200" spc="-220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,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HEO,  </a:t>
            </a:r>
            <a:r>
              <a:rPr sz="2200" spc="-265" dirty="0">
                <a:solidFill>
                  <a:srgbClr val="292929"/>
                </a:solidFill>
                <a:latin typeface="Microsoft Sans Serif"/>
                <a:cs typeface="Microsoft Sans Serif"/>
              </a:rPr>
              <a:t>SSO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ar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mong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22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h</a:t>
            </a:r>
            <a:r>
              <a:rPr sz="22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highest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su</a:t>
            </a: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c</a:t>
            </a:r>
            <a:r>
              <a:rPr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cess 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rate.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70" dirty="0"/>
              <a:t>20</a:t>
            </a:fld>
            <a:endParaRPr spc="7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8969" y="417652"/>
            <a:ext cx="582104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5" dirty="0"/>
              <a:t>Flight</a:t>
            </a:r>
            <a:r>
              <a:rPr spc="140" dirty="0"/>
              <a:t> </a:t>
            </a:r>
            <a:r>
              <a:rPr spc="-120" dirty="0"/>
              <a:t>Number</a:t>
            </a:r>
            <a:r>
              <a:rPr spc="140" dirty="0"/>
              <a:t> </a:t>
            </a:r>
            <a:r>
              <a:rPr spc="-180" dirty="0"/>
              <a:t>vs.</a:t>
            </a:r>
            <a:r>
              <a:rPr spc="120" dirty="0"/>
              <a:t> </a:t>
            </a:r>
            <a:r>
              <a:rPr spc="-10" dirty="0"/>
              <a:t>Orbit</a:t>
            </a:r>
            <a:r>
              <a:rPr spc="140" dirty="0"/>
              <a:t> </a:t>
            </a:r>
            <a:r>
              <a:rPr spc="-190" dirty="0"/>
              <a:t>Type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8744" y="1741932"/>
            <a:ext cx="4639055" cy="4162044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6233921" y="2594229"/>
            <a:ext cx="4801870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trend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can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be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observed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shifting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to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80" dirty="0">
                <a:solidFill>
                  <a:srgbClr val="292929"/>
                </a:solidFill>
                <a:latin typeface="Microsoft Sans Serif"/>
                <a:cs typeface="Microsoft Sans Serif"/>
              </a:rPr>
              <a:t>VLEO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recent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years.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70" dirty="0"/>
              <a:t>21</a:t>
            </a:fld>
            <a:endParaRPr spc="7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8969" y="417652"/>
            <a:ext cx="453199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40" dirty="0"/>
              <a:t>Payload</a:t>
            </a:r>
            <a:r>
              <a:rPr spc="110" dirty="0"/>
              <a:t> </a:t>
            </a:r>
            <a:r>
              <a:rPr spc="-180" dirty="0"/>
              <a:t>vs.</a:t>
            </a:r>
            <a:r>
              <a:rPr spc="105" dirty="0"/>
              <a:t> </a:t>
            </a:r>
            <a:r>
              <a:rPr spc="-10" dirty="0"/>
              <a:t>Orbit</a:t>
            </a:r>
            <a:r>
              <a:rPr spc="135" dirty="0"/>
              <a:t> </a:t>
            </a:r>
            <a:r>
              <a:rPr spc="-190" dirty="0"/>
              <a:t>Type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05255" y="1642872"/>
            <a:ext cx="4828032" cy="4332732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6233921" y="2594229"/>
            <a:ext cx="4901565" cy="1366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There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strong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correlation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40" dirty="0">
                <a:solidFill>
                  <a:srgbClr val="292929"/>
                </a:solidFill>
                <a:latin typeface="Microsoft Sans Serif"/>
                <a:cs typeface="Microsoft Sans Serif"/>
              </a:rPr>
              <a:t>ISS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d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Payl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oad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range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around  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2</a:t>
            </a:r>
            <a:r>
              <a:rPr sz="22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0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0</a:t>
            </a:r>
            <a:r>
              <a:rPr sz="22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0</a:t>
            </a: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,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6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w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22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l</a:t>
            </a:r>
            <a:r>
              <a:rPr sz="22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l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6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betw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en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4" dirty="0">
                <a:solidFill>
                  <a:srgbClr val="292929"/>
                </a:solidFill>
                <a:latin typeface="Microsoft Sans Serif"/>
                <a:cs typeface="Microsoft Sans Serif"/>
              </a:rPr>
              <a:t>GTO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d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 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range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4000-8000.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70" dirty="0"/>
              <a:t>22</a:t>
            </a:fld>
            <a:endParaRPr spc="7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8969" y="417703"/>
            <a:ext cx="579501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60" dirty="0"/>
              <a:t>Launch</a:t>
            </a:r>
            <a:r>
              <a:rPr spc="135" dirty="0"/>
              <a:t> </a:t>
            </a:r>
            <a:r>
              <a:rPr spc="-254" dirty="0"/>
              <a:t>Success</a:t>
            </a:r>
            <a:r>
              <a:rPr spc="160" dirty="0"/>
              <a:t> </a:t>
            </a:r>
            <a:r>
              <a:rPr spc="-155" dirty="0"/>
              <a:t>Yearly</a:t>
            </a:r>
            <a:r>
              <a:rPr spc="120" dirty="0"/>
              <a:t> </a:t>
            </a:r>
            <a:r>
              <a:rPr spc="-135" dirty="0"/>
              <a:t>Trend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3023" y="1757172"/>
            <a:ext cx="5522976" cy="3790188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523865" marR="5080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5523230" algn="l"/>
                <a:tab pos="5523865" algn="l"/>
              </a:tabLst>
            </a:pPr>
            <a:r>
              <a:rPr spc="-95" dirty="0"/>
              <a:t>Launch</a:t>
            </a:r>
            <a:r>
              <a:rPr spc="-90" dirty="0"/>
              <a:t> </a:t>
            </a:r>
            <a:r>
              <a:rPr spc="-130" dirty="0"/>
              <a:t>success</a:t>
            </a:r>
            <a:r>
              <a:rPr spc="-125" dirty="0"/>
              <a:t> </a:t>
            </a:r>
            <a:r>
              <a:rPr spc="-45" dirty="0"/>
              <a:t>rate </a:t>
            </a:r>
            <a:r>
              <a:rPr spc="-114" dirty="0"/>
              <a:t>has</a:t>
            </a:r>
            <a:r>
              <a:rPr spc="-110" dirty="0"/>
              <a:t> </a:t>
            </a:r>
            <a:r>
              <a:rPr spc="-80" dirty="0"/>
              <a:t>increased </a:t>
            </a:r>
            <a:r>
              <a:rPr spc="-75" dirty="0"/>
              <a:t> </a:t>
            </a:r>
            <a:r>
              <a:rPr spc="-35" dirty="0"/>
              <a:t>significantly </a:t>
            </a:r>
            <a:r>
              <a:rPr spc="-90" dirty="0"/>
              <a:t>since</a:t>
            </a:r>
            <a:r>
              <a:rPr spc="-85" dirty="0"/>
              <a:t> </a:t>
            </a:r>
            <a:r>
              <a:rPr spc="100" dirty="0"/>
              <a:t>2013 </a:t>
            </a:r>
            <a:r>
              <a:rPr spc="-70" dirty="0"/>
              <a:t>and </a:t>
            </a:r>
            <a:r>
              <a:rPr spc="-114" dirty="0"/>
              <a:t>has </a:t>
            </a:r>
            <a:r>
              <a:rPr spc="-110" dirty="0"/>
              <a:t> </a:t>
            </a:r>
            <a:r>
              <a:rPr spc="-45" dirty="0"/>
              <a:t>stablised</a:t>
            </a:r>
            <a:r>
              <a:rPr spc="75" dirty="0"/>
              <a:t> </a:t>
            </a:r>
            <a:r>
              <a:rPr spc="-90" dirty="0"/>
              <a:t>since</a:t>
            </a:r>
            <a:r>
              <a:rPr spc="85" dirty="0"/>
              <a:t> </a:t>
            </a:r>
            <a:r>
              <a:rPr spc="60" dirty="0"/>
              <a:t>2019,</a:t>
            </a:r>
            <a:r>
              <a:rPr spc="40" dirty="0"/>
              <a:t> </a:t>
            </a:r>
            <a:r>
              <a:rPr spc="-15" dirty="0"/>
              <a:t>potentially</a:t>
            </a:r>
            <a:r>
              <a:rPr spc="80" dirty="0"/>
              <a:t> </a:t>
            </a:r>
            <a:r>
              <a:rPr spc="-60" dirty="0"/>
              <a:t>due</a:t>
            </a:r>
            <a:r>
              <a:rPr spc="85" dirty="0"/>
              <a:t> </a:t>
            </a:r>
            <a:r>
              <a:rPr spc="35" dirty="0"/>
              <a:t>to </a:t>
            </a:r>
            <a:r>
              <a:rPr spc="-570" dirty="0"/>
              <a:t> </a:t>
            </a:r>
            <a:r>
              <a:rPr spc="-100" dirty="0"/>
              <a:t>advance</a:t>
            </a:r>
            <a:r>
              <a:rPr spc="70" dirty="0"/>
              <a:t> </a:t>
            </a:r>
            <a:r>
              <a:rPr spc="-20" dirty="0"/>
              <a:t>in</a:t>
            </a:r>
            <a:r>
              <a:rPr spc="70" dirty="0"/>
              <a:t> </a:t>
            </a:r>
            <a:r>
              <a:rPr spc="-40" dirty="0"/>
              <a:t>technology</a:t>
            </a:r>
            <a:r>
              <a:rPr spc="75" dirty="0"/>
              <a:t> </a:t>
            </a:r>
            <a:r>
              <a:rPr spc="-70" dirty="0"/>
              <a:t>and</a:t>
            </a:r>
            <a:r>
              <a:rPr spc="70" dirty="0"/>
              <a:t> </a:t>
            </a:r>
            <a:r>
              <a:rPr spc="-90" dirty="0"/>
              <a:t>lessons </a:t>
            </a:r>
            <a:r>
              <a:rPr spc="-85" dirty="0"/>
              <a:t> </a:t>
            </a:r>
            <a:r>
              <a:rPr spc="-65" dirty="0"/>
              <a:t>learned.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70" dirty="0"/>
              <a:t>23</a:t>
            </a:fld>
            <a:endParaRPr spc="7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1842261"/>
            <a:ext cx="648525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%sql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select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distinct(LAUNCH_SITE)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20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SPACEXTBL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703"/>
            <a:ext cx="448754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5" dirty="0"/>
              <a:t>All</a:t>
            </a:r>
            <a:r>
              <a:rPr spc="110" dirty="0"/>
              <a:t> </a:t>
            </a:r>
            <a:r>
              <a:rPr spc="-160" dirty="0"/>
              <a:t>Launch</a:t>
            </a:r>
            <a:r>
              <a:rPr spc="125" dirty="0"/>
              <a:t> </a:t>
            </a:r>
            <a:r>
              <a:rPr spc="-130" dirty="0"/>
              <a:t>Site</a:t>
            </a:r>
            <a:r>
              <a:rPr spc="120" dirty="0"/>
              <a:t> </a:t>
            </a:r>
            <a:r>
              <a:rPr spc="-229" dirty="0"/>
              <a:t>Names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61260" y="2645664"/>
            <a:ext cx="2834640" cy="3380232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70" dirty="0"/>
              <a:t>24</a:t>
            </a:fld>
            <a:endParaRPr spc="70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1842261"/>
            <a:ext cx="874077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%sql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select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*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20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SPACEXTBL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where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9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LAUNCH_SITE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like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'CCA%'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limit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5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703"/>
            <a:ext cx="726122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60" dirty="0"/>
              <a:t>Launch</a:t>
            </a:r>
            <a:r>
              <a:rPr spc="135" dirty="0"/>
              <a:t> </a:t>
            </a:r>
            <a:r>
              <a:rPr spc="-130" dirty="0"/>
              <a:t>Site</a:t>
            </a:r>
            <a:r>
              <a:rPr spc="125" dirty="0"/>
              <a:t> </a:t>
            </a:r>
            <a:r>
              <a:rPr spc="-229" dirty="0"/>
              <a:t>Names</a:t>
            </a:r>
            <a:r>
              <a:rPr spc="140" dirty="0"/>
              <a:t> </a:t>
            </a:r>
            <a:r>
              <a:rPr spc="-95" dirty="0"/>
              <a:t>Begin</a:t>
            </a:r>
            <a:r>
              <a:rPr spc="120" dirty="0"/>
              <a:t> </a:t>
            </a:r>
            <a:r>
              <a:rPr dirty="0"/>
              <a:t>with</a:t>
            </a:r>
            <a:r>
              <a:rPr spc="135" dirty="0"/>
              <a:t> </a:t>
            </a:r>
            <a:r>
              <a:rPr spc="-240" dirty="0"/>
              <a:t>'CCA'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3504" y="3378708"/>
            <a:ext cx="10347960" cy="2538983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70" dirty="0"/>
              <a:t>25</a:t>
            </a:fld>
            <a:endParaRPr spc="70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1842261"/>
            <a:ext cx="9457055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  <a:tab pos="241300" algn="l"/>
                <a:tab pos="4550410" algn="l"/>
              </a:tabLst>
            </a:pP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%sql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select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5" dirty="0">
                <a:solidFill>
                  <a:srgbClr val="292929"/>
                </a:solidFill>
                <a:latin typeface="Microsoft Sans Serif"/>
                <a:cs typeface="Microsoft Sans Serif"/>
              </a:rPr>
              <a:t>sum(PAYLOAD_MASS</a:t>
            </a:r>
            <a:r>
              <a:rPr sz="2200" u="heavy" spc="-155" dirty="0">
                <a:solidFill>
                  <a:srgbClr val="292929"/>
                </a:solidFill>
                <a:uFill>
                  <a:solidFill>
                    <a:srgbClr val="282828"/>
                  </a:solidFill>
                </a:uFill>
                <a:latin typeface="Microsoft Sans Serif"/>
                <a:cs typeface="Microsoft Sans Serif"/>
              </a:rPr>
              <a:t>	</a:t>
            </a:r>
            <a:r>
              <a:rPr sz="2200" spc="-204" dirty="0">
                <a:solidFill>
                  <a:srgbClr val="292929"/>
                </a:solidFill>
                <a:latin typeface="Microsoft Sans Serif"/>
                <a:cs typeface="Microsoft Sans Serif"/>
              </a:rPr>
              <a:t>KG_)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20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SPACEXTBL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where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60" dirty="0">
                <a:solidFill>
                  <a:srgbClr val="292929"/>
                </a:solidFill>
                <a:latin typeface="Microsoft Sans Serif"/>
                <a:cs typeface="Microsoft Sans Serif"/>
              </a:rPr>
              <a:t>CUSTOMER</a:t>
            </a:r>
            <a:endParaRPr sz="220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</a:pPr>
            <a:r>
              <a:rPr sz="2200" spc="175" dirty="0">
                <a:solidFill>
                  <a:srgbClr val="292929"/>
                </a:solidFill>
                <a:latin typeface="Microsoft Sans Serif"/>
                <a:cs typeface="Microsoft Sans Serif"/>
              </a:rPr>
              <a:t>=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'NASA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10" dirty="0">
                <a:solidFill>
                  <a:srgbClr val="292929"/>
                </a:solidFill>
                <a:latin typeface="Microsoft Sans Serif"/>
                <a:cs typeface="Microsoft Sans Serif"/>
              </a:rPr>
              <a:t>(CRS)'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703"/>
            <a:ext cx="388366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95" dirty="0"/>
              <a:t>Total</a:t>
            </a:r>
            <a:r>
              <a:rPr spc="105" dirty="0"/>
              <a:t> </a:t>
            </a:r>
            <a:r>
              <a:rPr spc="-145" dirty="0"/>
              <a:t>Payload</a:t>
            </a:r>
            <a:r>
              <a:rPr spc="125" dirty="0"/>
              <a:t> </a:t>
            </a:r>
            <a:r>
              <a:rPr spc="-229" dirty="0"/>
              <a:t>Mass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08276" y="3371088"/>
            <a:ext cx="1987296" cy="110642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70" dirty="0"/>
              <a:t>26</a:t>
            </a:fld>
            <a:endParaRPr spc="70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1842261"/>
            <a:ext cx="7971155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  <a:tab pos="241300" algn="l"/>
                <a:tab pos="4486910" algn="l"/>
              </a:tabLst>
            </a:pP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%sql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select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avg(PAYLOAD_MASS</a:t>
            </a:r>
            <a:r>
              <a:rPr sz="2200" u="heavy" spc="-150" dirty="0">
                <a:solidFill>
                  <a:srgbClr val="292929"/>
                </a:solidFill>
                <a:uFill>
                  <a:solidFill>
                    <a:srgbClr val="282828"/>
                  </a:solidFill>
                </a:uFill>
                <a:latin typeface="Microsoft Sans Serif"/>
                <a:cs typeface="Microsoft Sans Serif"/>
              </a:rPr>
              <a:t>	</a:t>
            </a:r>
            <a:r>
              <a:rPr sz="2200" spc="-204" dirty="0">
                <a:solidFill>
                  <a:srgbClr val="292929"/>
                </a:solidFill>
                <a:latin typeface="Microsoft Sans Serif"/>
                <a:cs typeface="Microsoft Sans Serif"/>
              </a:rPr>
              <a:t>KG_)</a:t>
            </a:r>
            <a:r>
              <a:rPr sz="2200" spc="-2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from </a:t>
            </a:r>
            <a:r>
              <a:rPr sz="2200" spc="-220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SPACEXTBL</a:t>
            </a:r>
            <a:r>
              <a:rPr sz="2200" spc="-2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where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B</a:t>
            </a:r>
            <a:r>
              <a:rPr sz="2200" spc="-170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2200" spc="-260" dirty="0">
                <a:solidFill>
                  <a:srgbClr val="292929"/>
                </a:solidFill>
                <a:latin typeface="Microsoft Sans Serif"/>
                <a:cs typeface="Microsoft Sans Serif"/>
              </a:rPr>
              <a:t>OS</a:t>
            </a:r>
            <a:r>
              <a:rPr sz="2200" spc="-220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2200" spc="-215" dirty="0">
                <a:solidFill>
                  <a:srgbClr val="292929"/>
                </a:solidFill>
                <a:latin typeface="Microsoft Sans Serif"/>
                <a:cs typeface="Microsoft Sans Serif"/>
              </a:rPr>
              <a:t>ER_</a:t>
            </a:r>
            <a:r>
              <a:rPr sz="2200" spc="-220" dirty="0">
                <a:solidFill>
                  <a:srgbClr val="292929"/>
                </a:solidFill>
                <a:latin typeface="Microsoft Sans Serif"/>
                <a:cs typeface="Microsoft Sans Serif"/>
              </a:rPr>
              <a:t>V</a:t>
            </a:r>
            <a:r>
              <a:rPr sz="2200" spc="-229" dirty="0">
                <a:solidFill>
                  <a:srgbClr val="292929"/>
                </a:solidFill>
                <a:latin typeface="Microsoft Sans Serif"/>
                <a:cs typeface="Microsoft Sans Serif"/>
              </a:rPr>
              <a:t>ERSION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75" dirty="0">
                <a:solidFill>
                  <a:srgbClr val="292929"/>
                </a:solidFill>
                <a:latin typeface="Microsoft Sans Serif"/>
                <a:cs typeface="Microsoft Sans Serif"/>
              </a:rPr>
              <a:t>=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'F9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v1.</a:t>
            </a:r>
            <a:r>
              <a:rPr sz="22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1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'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703"/>
            <a:ext cx="687070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25" dirty="0"/>
              <a:t>Average</a:t>
            </a:r>
            <a:r>
              <a:rPr spc="125" dirty="0"/>
              <a:t> </a:t>
            </a:r>
            <a:r>
              <a:rPr spc="-145" dirty="0"/>
              <a:t>Payload</a:t>
            </a:r>
            <a:r>
              <a:rPr spc="150" dirty="0"/>
              <a:t> </a:t>
            </a:r>
            <a:r>
              <a:rPr spc="-229" dirty="0"/>
              <a:t>Mass</a:t>
            </a:r>
            <a:r>
              <a:rPr spc="130" dirty="0"/>
              <a:t> </a:t>
            </a:r>
            <a:r>
              <a:rPr spc="-70" dirty="0"/>
              <a:t>by</a:t>
            </a:r>
            <a:r>
              <a:rPr spc="135" dirty="0"/>
              <a:t> </a:t>
            </a:r>
            <a:r>
              <a:rPr spc="-65" dirty="0"/>
              <a:t>F9</a:t>
            </a:r>
            <a:r>
              <a:rPr spc="130" dirty="0"/>
              <a:t> </a:t>
            </a:r>
            <a:r>
              <a:rPr spc="10" dirty="0"/>
              <a:t>v1.1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00172" y="3063239"/>
            <a:ext cx="2048255" cy="818388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70" dirty="0"/>
              <a:t>27</a:t>
            </a:fld>
            <a:endParaRPr spc="70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1842261"/>
            <a:ext cx="9577705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  <a:tab pos="241300" algn="l"/>
                <a:tab pos="7167245" algn="l"/>
              </a:tabLst>
            </a:pP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%sql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select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min(DATE)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20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SPACEXTBL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where</a:t>
            </a:r>
            <a:r>
              <a:rPr sz="22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2200" u="heavy" spc="-50" dirty="0">
                <a:solidFill>
                  <a:srgbClr val="292929"/>
                </a:solidFill>
                <a:uFill>
                  <a:solidFill>
                    <a:srgbClr val="282828"/>
                  </a:solidFill>
                </a:uFill>
                <a:latin typeface="Microsoft Sans Serif"/>
                <a:cs typeface="Microsoft Sans Serif"/>
              </a:rPr>
              <a:t>	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75" dirty="0">
                <a:solidFill>
                  <a:srgbClr val="292929"/>
                </a:solidFill>
                <a:latin typeface="Microsoft Sans Serif"/>
                <a:cs typeface="Microsoft Sans Serif"/>
              </a:rPr>
              <a:t>=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'Success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(ground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pad)'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703"/>
            <a:ext cx="7553959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60" dirty="0"/>
              <a:t>First</a:t>
            </a:r>
            <a:r>
              <a:rPr spc="130" dirty="0"/>
              <a:t> </a:t>
            </a:r>
            <a:r>
              <a:rPr spc="-180" dirty="0"/>
              <a:t>Successful</a:t>
            </a:r>
            <a:r>
              <a:rPr spc="140" dirty="0"/>
              <a:t> </a:t>
            </a:r>
            <a:r>
              <a:rPr spc="-120" dirty="0"/>
              <a:t>Ground</a:t>
            </a:r>
            <a:r>
              <a:rPr spc="130" dirty="0"/>
              <a:t> </a:t>
            </a:r>
            <a:r>
              <a:rPr spc="-80" dirty="0"/>
              <a:t>Landing</a:t>
            </a:r>
            <a:r>
              <a:rPr spc="135" dirty="0"/>
              <a:t> </a:t>
            </a:r>
            <a:r>
              <a:rPr spc="-105" dirty="0"/>
              <a:t>Date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31007" y="3224783"/>
            <a:ext cx="2769108" cy="1293876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70" dirty="0"/>
              <a:t>28</a:t>
            </a:fld>
            <a:endParaRPr spc="70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1842261"/>
            <a:ext cx="9370695" cy="1031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  <a:tab pos="241300" algn="l"/>
                <a:tab pos="8291830" algn="l"/>
              </a:tabLst>
            </a:pP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%sql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select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2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BOOSTER_VERSION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20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SPACEXTBL</a:t>
            </a:r>
            <a:r>
              <a:rPr sz="2200" spc="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where</a:t>
            </a:r>
            <a:r>
              <a:rPr sz="2200" spc="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2200" u="heavy" spc="-50" dirty="0">
                <a:solidFill>
                  <a:srgbClr val="292929"/>
                </a:solidFill>
                <a:uFill>
                  <a:solidFill>
                    <a:srgbClr val="282828"/>
                  </a:solidFill>
                </a:uFill>
                <a:latin typeface="Microsoft Sans Serif"/>
                <a:cs typeface="Microsoft Sans Serif"/>
              </a:rPr>
              <a:t>	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</a:t>
            </a:r>
            <a:endParaRPr sz="220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  <a:tabLst>
                <a:tab pos="5958205" algn="l"/>
              </a:tabLst>
            </a:pPr>
            <a:r>
              <a:rPr sz="2200" spc="175" dirty="0">
                <a:solidFill>
                  <a:srgbClr val="292929"/>
                </a:solidFill>
                <a:latin typeface="Microsoft Sans Serif"/>
                <a:cs typeface="Microsoft Sans Serif"/>
              </a:rPr>
              <a:t>=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'Success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(drone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ship)'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6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PAYLOAD_MASS</a:t>
            </a:r>
            <a:r>
              <a:rPr sz="2200" u="heavy" spc="-165" dirty="0">
                <a:solidFill>
                  <a:srgbClr val="292929"/>
                </a:solidFill>
                <a:uFill>
                  <a:solidFill>
                    <a:srgbClr val="282828"/>
                  </a:solidFill>
                </a:uFill>
                <a:latin typeface="Microsoft Sans Serif"/>
                <a:cs typeface="Microsoft Sans Serif"/>
              </a:rPr>
              <a:t>	</a:t>
            </a:r>
            <a:r>
              <a:rPr sz="2200" spc="-220" dirty="0">
                <a:solidFill>
                  <a:srgbClr val="292929"/>
                </a:solidFill>
                <a:latin typeface="Microsoft Sans Serif"/>
                <a:cs typeface="Microsoft Sans Serif"/>
              </a:rPr>
              <a:t>KG_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75" dirty="0">
                <a:solidFill>
                  <a:srgbClr val="292929"/>
                </a:solidFill>
                <a:latin typeface="Microsoft Sans Serif"/>
                <a:cs typeface="Microsoft Sans Serif"/>
              </a:rPr>
              <a:t>&gt;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4000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endParaRPr sz="220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  <a:tabLst>
                <a:tab pos="2538095" algn="l"/>
              </a:tabLst>
            </a:pPr>
            <a:r>
              <a:rPr sz="2200" spc="-165" dirty="0">
                <a:solidFill>
                  <a:srgbClr val="292929"/>
                </a:solidFill>
                <a:latin typeface="Microsoft Sans Serif"/>
                <a:cs typeface="Microsoft Sans Serif"/>
              </a:rPr>
              <a:t>P</a:t>
            </a:r>
            <a:r>
              <a:rPr sz="2200" spc="-17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-185" dirty="0">
                <a:solidFill>
                  <a:srgbClr val="292929"/>
                </a:solidFill>
                <a:latin typeface="Microsoft Sans Serif"/>
                <a:cs typeface="Microsoft Sans Serif"/>
              </a:rPr>
              <a:t>Y</a:t>
            </a:r>
            <a:r>
              <a:rPr sz="2200" spc="-165" dirty="0">
                <a:solidFill>
                  <a:srgbClr val="292929"/>
                </a:solidFill>
                <a:latin typeface="Microsoft Sans Serif"/>
                <a:cs typeface="Microsoft Sans Serif"/>
              </a:rPr>
              <a:t>L</a:t>
            </a:r>
            <a:r>
              <a:rPr sz="22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OAD</a:t>
            </a: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_</a:t>
            </a:r>
            <a:r>
              <a:rPr sz="22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M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-305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2200" spc="-315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2200" u="heavy" spc="75" dirty="0">
                <a:solidFill>
                  <a:srgbClr val="292929"/>
                </a:solidFill>
                <a:uFill>
                  <a:solidFill>
                    <a:srgbClr val="282828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2200" u="heavy" dirty="0">
                <a:solidFill>
                  <a:srgbClr val="292929"/>
                </a:solidFill>
                <a:uFill>
                  <a:solidFill>
                    <a:srgbClr val="282828"/>
                  </a:solidFill>
                </a:uFill>
                <a:latin typeface="Microsoft Sans Serif"/>
                <a:cs typeface="Microsoft Sans Serif"/>
              </a:rPr>
              <a:t>	</a:t>
            </a:r>
            <a:r>
              <a:rPr sz="2200" spc="-280" dirty="0">
                <a:solidFill>
                  <a:srgbClr val="292929"/>
                </a:solidFill>
                <a:latin typeface="Microsoft Sans Serif"/>
                <a:cs typeface="Microsoft Sans Serif"/>
              </a:rPr>
              <a:t>KG</a:t>
            </a:r>
            <a:r>
              <a:rPr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_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80" dirty="0">
                <a:solidFill>
                  <a:srgbClr val="292929"/>
                </a:solidFill>
                <a:latin typeface="Microsoft Sans Serif"/>
                <a:cs typeface="Microsoft Sans Serif"/>
              </a:rPr>
              <a:t>&lt;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6000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542036"/>
            <a:ext cx="9603740" cy="406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500" spc="-125" dirty="0"/>
              <a:t>Successful</a:t>
            </a:r>
            <a:r>
              <a:rPr sz="2500" spc="135" dirty="0"/>
              <a:t> </a:t>
            </a:r>
            <a:r>
              <a:rPr sz="2500" spc="-60" dirty="0"/>
              <a:t>Drone</a:t>
            </a:r>
            <a:r>
              <a:rPr sz="2500" spc="95" dirty="0"/>
              <a:t> </a:t>
            </a:r>
            <a:r>
              <a:rPr sz="2500" spc="-95" dirty="0"/>
              <a:t>Ship</a:t>
            </a:r>
            <a:r>
              <a:rPr sz="2500" spc="105" dirty="0"/>
              <a:t> </a:t>
            </a:r>
            <a:r>
              <a:rPr sz="2500" spc="-55" dirty="0"/>
              <a:t>Landing</a:t>
            </a:r>
            <a:r>
              <a:rPr sz="2500" spc="120" dirty="0"/>
              <a:t> </a:t>
            </a:r>
            <a:r>
              <a:rPr sz="2500" spc="-5" dirty="0"/>
              <a:t>with</a:t>
            </a:r>
            <a:r>
              <a:rPr sz="2500" spc="105" dirty="0"/>
              <a:t> </a:t>
            </a:r>
            <a:r>
              <a:rPr sz="2500" spc="-100" dirty="0"/>
              <a:t>Payload</a:t>
            </a:r>
            <a:r>
              <a:rPr sz="2500" spc="105" dirty="0"/>
              <a:t> </a:t>
            </a:r>
            <a:r>
              <a:rPr sz="2500" spc="-65" dirty="0"/>
              <a:t>between</a:t>
            </a:r>
            <a:r>
              <a:rPr sz="2500" spc="120" dirty="0"/>
              <a:t> </a:t>
            </a:r>
            <a:r>
              <a:rPr sz="2500" spc="114" dirty="0"/>
              <a:t>4000</a:t>
            </a:r>
            <a:r>
              <a:rPr sz="2500" spc="100" dirty="0"/>
              <a:t> </a:t>
            </a:r>
            <a:r>
              <a:rPr sz="2500" spc="-80" dirty="0"/>
              <a:t>and</a:t>
            </a:r>
            <a:r>
              <a:rPr sz="2500" spc="95" dirty="0"/>
              <a:t> </a:t>
            </a:r>
            <a:r>
              <a:rPr sz="2500" spc="114" dirty="0"/>
              <a:t>6000</a:t>
            </a:r>
            <a:endParaRPr sz="25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82923" y="3429000"/>
            <a:ext cx="1947672" cy="2290572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70" dirty="0"/>
              <a:t>29</a:t>
            </a:fld>
            <a:endParaRPr spc="7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232006" y="6080861"/>
            <a:ext cx="14795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70" dirty="0">
                <a:solidFill>
                  <a:srgbClr val="1C7CDB"/>
                </a:solidFill>
                <a:latin typeface="Microsoft Sans Serif"/>
                <a:cs typeface="Microsoft Sans Serif"/>
              </a:rPr>
              <a:t>3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33094" y="1506811"/>
            <a:ext cx="4373880" cy="3597910"/>
          </a:xfrm>
          <a:prstGeom prst="rect">
            <a:avLst/>
          </a:prstGeom>
        </p:spPr>
        <p:txBody>
          <a:bodyPr vert="horz" wrap="square" lIns="0" tIns="16256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28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0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Summary</a:t>
            </a:r>
            <a:r>
              <a:rPr sz="20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methodologies</a:t>
            </a:r>
            <a:endParaRPr sz="2000">
              <a:latin typeface="Microsoft Sans Serif"/>
              <a:cs typeface="Microsoft Sans Serif"/>
            </a:endParaRPr>
          </a:p>
          <a:p>
            <a:pPr marL="697865" lvl="1" indent="-229235">
              <a:lnSpc>
                <a:spcPct val="100000"/>
              </a:lnSpc>
              <a:spcBef>
                <a:spcPts val="1005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7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collection</a:t>
            </a:r>
            <a:endParaRPr sz="1700">
              <a:latin typeface="Microsoft Sans Serif"/>
              <a:cs typeface="Microsoft Sans Serif"/>
            </a:endParaRPr>
          </a:p>
          <a:p>
            <a:pPr marL="697865" lvl="1" indent="-229235">
              <a:lnSpc>
                <a:spcPct val="100000"/>
              </a:lnSpc>
              <a:spcBef>
                <a:spcPts val="985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7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wrangling</a:t>
            </a:r>
            <a:endParaRPr sz="1700">
              <a:latin typeface="Microsoft Sans Serif"/>
              <a:cs typeface="Microsoft Sans Serif"/>
            </a:endParaRPr>
          </a:p>
          <a:p>
            <a:pPr marL="697865" lvl="1" indent="-229235">
              <a:lnSpc>
                <a:spcPct val="100000"/>
              </a:lnSpc>
              <a:spcBef>
                <a:spcPts val="100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7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EDA</a:t>
            </a:r>
            <a:r>
              <a:rPr sz="17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7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7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visualization</a:t>
            </a:r>
            <a:endParaRPr sz="1700">
              <a:latin typeface="Microsoft Sans Serif"/>
              <a:cs typeface="Microsoft Sans Serif"/>
            </a:endParaRPr>
          </a:p>
          <a:p>
            <a:pPr marL="697865" lvl="1" indent="-229235">
              <a:lnSpc>
                <a:spcPct val="100000"/>
              </a:lnSpc>
              <a:spcBef>
                <a:spcPts val="994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7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EDA</a:t>
            </a:r>
            <a:r>
              <a:rPr sz="17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7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SQL</a:t>
            </a:r>
            <a:endParaRPr sz="1700">
              <a:latin typeface="Microsoft Sans Serif"/>
              <a:cs typeface="Microsoft Sans Serif"/>
            </a:endParaRPr>
          </a:p>
          <a:p>
            <a:pPr marL="697865" lvl="1" indent="-229235">
              <a:lnSpc>
                <a:spcPct val="100000"/>
              </a:lnSpc>
              <a:spcBef>
                <a:spcPts val="985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7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Building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an</a:t>
            </a:r>
            <a:r>
              <a:rPr sz="17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interactive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map</a:t>
            </a:r>
            <a:r>
              <a:rPr sz="17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7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Folium</a:t>
            </a:r>
            <a:endParaRPr sz="1700">
              <a:latin typeface="Microsoft Sans Serif"/>
              <a:cs typeface="Microsoft Sans Serif"/>
            </a:endParaRPr>
          </a:p>
          <a:p>
            <a:pPr marL="697865" lvl="1" indent="-229235">
              <a:lnSpc>
                <a:spcPct val="100000"/>
              </a:lnSpc>
              <a:spcBef>
                <a:spcPts val="994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7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Building</a:t>
            </a:r>
            <a:r>
              <a:rPr sz="17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7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Dashboard</a:t>
            </a:r>
            <a:r>
              <a:rPr sz="17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7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Plotly</a:t>
            </a:r>
            <a:r>
              <a:rPr sz="17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Dash</a:t>
            </a:r>
            <a:endParaRPr sz="1700">
              <a:latin typeface="Microsoft Sans Serif"/>
              <a:cs typeface="Microsoft Sans Serif"/>
            </a:endParaRPr>
          </a:p>
          <a:p>
            <a:pPr marL="697865" lvl="1" indent="-229235">
              <a:lnSpc>
                <a:spcPct val="100000"/>
              </a:lnSpc>
              <a:spcBef>
                <a:spcPts val="100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Predictive</a:t>
            </a:r>
            <a:r>
              <a:rPr sz="17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(Classification)</a:t>
            </a:r>
            <a:endParaRPr sz="17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9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0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Summary</a:t>
            </a:r>
            <a:r>
              <a:rPr sz="20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all</a:t>
            </a:r>
            <a:r>
              <a:rPr sz="20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results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90269" y="5079527"/>
            <a:ext cx="2059305" cy="1181735"/>
          </a:xfrm>
          <a:prstGeom prst="rect">
            <a:avLst/>
          </a:prstGeom>
        </p:spPr>
        <p:txBody>
          <a:bodyPr vert="horz" wrap="square" lIns="0" tIns="139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7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EDA</a:t>
            </a:r>
            <a:r>
              <a:rPr sz="17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results</a:t>
            </a:r>
            <a:endParaRPr sz="17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994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Interactive</a:t>
            </a:r>
            <a:r>
              <a:rPr sz="17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analytics</a:t>
            </a:r>
            <a:endParaRPr sz="17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98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Predictive</a:t>
            </a:r>
            <a:r>
              <a:rPr sz="17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endParaRPr sz="17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48969" y="417652"/>
            <a:ext cx="387350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5" dirty="0"/>
              <a:t>Executive</a:t>
            </a:r>
            <a:r>
              <a:rPr spc="85" dirty="0"/>
              <a:t> </a:t>
            </a:r>
            <a:r>
              <a:rPr spc="-200" dirty="0"/>
              <a:t>Summary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1842261"/>
            <a:ext cx="9229725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%sql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select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60" dirty="0">
                <a:solidFill>
                  <a:srgbClr val="292929"/>
                </a:solidFill>
                <a:latin typeface="Microsoft Sans Serif"/>
                <a:cs typeface="Microsoft Sans Serif"/>
              </a:rPr>
              <a:t>count(MISSION_OUTCOME)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20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SPACEXTBL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where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75" dirty="0">
                <a:solidFill>
                  <a:srgbClr val="292929"/>
                </a:solidFill>
                <a:latin typeface="Microsoft Sans Serif"/>
                <a:cs typeface="Microsoft Sans Serif"/>
              </a:rPr>
              <a:t>MISSION_</a:t>
            </a:r>
            <a:r>
              <a:rPr sz="2200" spc="-235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2200" spc="-210" dirty="0">
                <a:solidFill>
                  <a:srgbClr val="292929"/>
                </a:solidFill>
                <a:latin typeface="Microsoft Sans Serif"/>
                <a:cs typeface="Microsoft Sans Serif"/>
              </a:rPr>
              <a:t>U</a:t>
            </a:r>
            <a:r>
              <a:rPr sz="2200" spc="-254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2200" spc="-300" dirty="0">
                <a:solidFill>
                  <a:srgbClr val="292929"/>
                </a:solidFill>
                <a:latin typeface="Microsoft Sans Serif"/>
                <a:cs typeface="Microsoft Sans Serif"/>
              </a:rPr>
              <a:t>C</a:t>
            </a:r>
            <a:r>
              <a:rPr sz="2200" spc="-220" dirty="0">
                <a:solidFill>
                  <a:srgbClr val="292929"/>
                </a:solidFill>
                <a:latin typeface="Microsoft Sans Serif"/>
                <a:cs typeface="Microsoft Sans Serif"/>
              </a:rPr>
              <a:t>OM</a:t>
            </a:r>
            <a:r>
              <a:rPr sz="2200" spc="-175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75" dirty="0">
                <a:solidFill>
                  <a:srgbClr val="292929"/>
                </a:solidFill>
                <a:latin typeface="Microsoft Sans Serif"/>
                <a:cs typeface="Microsoft Sans Serif"/>
              </a:rPr>
              <a:t>=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'S</a:t>
            </a:r>
            <a:r>
              <a:rPr sz="2200" spc="-155" dirty="0">
                <a:solidFill>
                  <a:srgbClr val="292929"/>
                </a:solidFill>
                <a:latin typeface="Microsoft Sans Serif"/>
                <a:cs typeface="Microsoft Sans Serif"/>
              </a:rPr>
              <a:t>u</a:t>
            </a:r>
            <a:r>
              <a:rPr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ccess'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or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75" dirty="0">
                <a:solidFill>
                  <a:srgbClr val="292929"/>
                </a:solidFill>
                <a:latin typeface="Microsoft Sans Serif"/>
                <a:cs typeface="Microsoft Sans Serif"/>
              </a:rPr>
              <a:t>MISSION_</a:t>
            </a:r>
            <a:r>
              <a:rPr sz="2200" spc="-235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2200" spc="-210" dirty="0">
                <a:solidFill>
                  <a:srgbClr val="292929"/>
                </a:solidFill>
                <a:latin typeface="Microsoft Sans Serif"/>
                <a:cs typeface="Microsoft Sans Serif"/>
              </a:rPr>
              <a:t>U</a:t>
            </a:r>
            <a:r>
              <a:rPr sz="2200" spc="-254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2200" spc="-300" dirty="0">
                <a:solidFill>
                  <a:srgbClr val="292929"/>
                </a:solidFill>
                <a:latin typeface="Microsoft Sans Serif"/>
                <a:cs typeface="Microsoft Sans Serif"/>
              </a:rPr>
              <a:t>C</a:t>
            </a:r>
            <a:r>
              <a:rPr sz="2200" spc="-220" dirty="0">
                <a:solidFill>
                  <a:srgbClr val="292929"/>
                </a:solidFill>
                <a:latin typeface="Microsoft Sans Serif"/>
                <a:cs typeface="Microsoft Sans Serif"/>
              </a:rPr>
              <a:t>OM</a:t>
            </a:r>
            <a:r>
              <a:rPr sz="2200" spc="-175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75" dirty="0">
                <a:solidFill>
                  <a:srgbClr val="292929"/>
                </a:solidFill>
                <a:latin typeface="Microsoft Sans Serif"/>
                <a:cs typeface="Microsoft Sans Serif"/>
              </a:rPr>
              <a:t>=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'Failure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(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n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fligh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)'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80136"/>
            <a:ext cx="9782810" cy="497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100" spc="-85" dirty="0"/>
              <a:t>Total</a:t>
            </a:r>
            <a:r>
              <a:rPr sz="3100" spc="140" dirty="0"/>
              <a:t> </a:t>
            </a:r>
            <a:r>
              <a:rPr sz="3100" spc="-100" dirty="0"/>
              <a:t>Number</a:t>
            </a:r>
            <a:r>
              <a:rPr sz="3100" spc="145" dirty="0"/>
              <a:t> </a:t>
            </a:r>
            <a:r>
              <a:rPr sz="3100" spc="-5" dirty="0"/>
              <a:t>of</a:t>
            </a:r>
            <a:r>
              <a:rPr sz="3100" spc="125" dirty="0"/>
              <a:t> </a:t>
            </a:r>
            <a:r>
              <a:rPr sz="3100" spc="-150" dirty="0"/>
              <a:t>Successful</a:t>
            </a:r>
            <a:r>
              <a:rPr sz="3100" spc="175" dirty="0"/>
              <a:t> </a:t>
            </a:r>
            <a:r>
              <a:rPr sz="3100" spc="-95" dirty="0"/>
              <a:t>and</a:t>
            </a:r>
            <a:r>
              <a:rPr sz="3100" spc="135" dirty="0"/>
              <a:t> </a:t>
            </a:r>
            <a:r>
              <a:rPr sz="3100" spc="-90" dirty="0"/>
              <a:t>Failure</a:t>
            </a:r>
            <a:r>
              <a:rPr sz="3100" spc="150" dirty="0"/>
              <a:t> </a:t>
            </a:r>
            <a:r>
              <a:rPr sz="3100" spc="-85" dirty="0"/>
              <a:t>Mission</a:t>
            </a:r>
            <a:r>
              <a:rPr sz="3100" spc="170" dirty="0"/>
              <a:t> </a:t>
            </a:r>
            <a:r>
              <a:rPr sz="3100" spc="-125" dirty="0"/>
              <a:t>Outcomes</a:t>
            </a:r>
            <a:endParaRPr sz="31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18332" y="3429000"/>
            <a:ext cx="1463039" cy="1002792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70" dirty="0"/>
              <a:t>30</a:t>
            </a:fld>
            <a:endParaRPr spc="70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1842261"/>
            <a:ext cx="8259445" cy="1031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  <a:tab pos="241300" algn="l"/>
                <a:tab pos="2538095" algn="l"/>
                <a:tab pos="7063105" algn="l"/>
              </a:tabLst>
            </a:pP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%sql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select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2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BOOSTER_VERSION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20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SPACEXTBL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where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75" dirty="0">
                <a:solidFill>
                  <a:srgbClr val="292929"/>
                </a:solidFill>
                <a:latin typeface="Microsoft Sans Serif"/>
                <a:cs typeface="Microsoft Sans Serif"/>
              </a:rPr>
              <a:t>PAY</a:t>
            </a:r>
            <a:r>
              <a:rPr sz="2200" spc="-155" dirty="0">
                <a:solidFill>
                  <a:srgbClr val="292929"/>
                </a:solidFill>
                <a:latin typeface="Microsoft Sans Serif"/>
                <a:cs typeface="Microsoft Sans Serif"/>
              </a:rPr>
              <a:t>L</a:t>
            </a:r>
            <a:r>
              <a:rPr sz="22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OAD_</a:t>
            </a: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M</a:t>
            </a:r>
            <a:r>
              <a:rPr sz="2200" spc="-235" dirty="0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sz="2200" spc="-245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2200" u="heavy" spc="75" dirty="0">
                <a:solidFill>
                  <a:srgbClr val="292929"/>
                </a:solidFill>
                <a:uFill>
                  <a:solidFill>
                    <a:srgbClr val="282828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2200" u="heavy" dirty="0">
                <a:solidFill>
                  <a:srgbClr val="292929"/>
                </a:solidFill>
                <a:uFill>
                  <a:solidFill>
                    <a:srgbClr val="282828"/>
                  </a:solidFill>
                </a:uFill>
                <a:latin typeface="Microsoft Sans Serif"/>
                <a:cs typeface="Microsoft Sans Serif"/>
              </a:rPr>
              <a:t>	</a:t>
            </a:r>
            <a:r>
              <a:rPr sz="2200" spc="-280" dirty="0">
                <a:solidFill>
                  <a:srgbClr val="292929"/>
                </a:solidFill>
                <a:latin typeface="Microsoft Sans Serif"/>
                <a:cs typeface="Microsoft Sans Serif"/>
              </a:rPr>
              <a:t>KG</a:t>
            </a: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_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75" dirty="0">
                <a:solidFill>
                  <a:srgbClr val="292929"/>
                </a:solidFill>
                <a:latin typeface="Microsoft Sans Serif"/>
                <a:cs typeface="Microsoft Sans Serif"/>
              </a:rPr>
              <a:t>=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(sel</a:t>
            </a:r>
            <a:r>
              <a:rPr sz="22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ct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max(PAYLO</a:t>
            </a:r>
            <a:r>
              <a:rPr sz="2200" spc="-17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D</a:t>
            </a: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_</a:t>
            </a:r>
            <a:r>
              <a:rPr sz="2200" spc="-210" dirty="0">
                <a:solidFill>
                  <a:srgbClr val="292929"/>
                </a:solidFill>
                <a:latin typeface="Microsoft Sans Serif"/>
                <a:cs typeface="Microsoft Sans Serif"/>
              </a:rPr>
              <a:t>MAS</a:t>
            </a:r>
            <a:r>
              <a:rPr sz="2200" spc="-204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2200" u="heavy" spc="75" dirty="0">
                <a:solidFill>
                  <a:srgbClr val="292929"/>
                </a:solidFill>
                <a:uFill>
                  <a:solidFill>
                    <a:srgbClr val="282828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2200" u="heavy" dirty="0">
                <a:solidFill>
                  <a:srgbClr val="292929"/>
                </a:solidFill>
                <a:uFill>
                  <a:solidFill>
                    <a:srgbClr val="282828"/>
                  </a:solidFill>
                </a:uFill>
                <a:latin typeface="Microsoft Sans Serif"/>
                <a:cs typeface="Microsoft Sans Serif"/>
              </a:rPr>
              <a:t>	</a:t>
            </a:r>
            <a:r>
              <a:rPr sz="2200" spc="-280" dirty="0">
                <a:solidFill>
                  <a:srgbClr val="292929"/>
                </a:solidFill>
                <a:latin typeface="Microsoft Sans Serif"/>
                <a:cs typeface="Microsoft Sans Serif"/>
              </a:rPr>
              <a:t>KG</a:t>
            </a:r>
            <a:r>
              <a:rPr sz="22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_</a:t>
            </a:r>
            <a:r>
              <a:rPr sz="22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)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from  </a:t>
            </a:r>
            <a:r>
              <a:rPr sz="2200" spc="-210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SPACEXTBL)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703"/>
            <a:ext cx="713422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95" dirty="0"/>
              <a:t>Boosters</a:t>
            </a:r>
            <a:r>
              <a:rPr spc="140" dirty="0"/>
              <a:t> </a:t>
            </a:r>
            <a:r>
              <a:rPr spc="-125" dirty="0"/>
              <a:t>Carried</a:t>
            </a:r>
            <a:r>
              <a:rPr spc="150" dirty="0"/>
              <a:t> </a:t>
            </a:r>
            <a:r>
              <a:rPr spc="-160" dirty="0"/>
              <a:t>Maximum</a:t>
            </a:r>
            <a:r>
              <a:rPr spc="155" dirty="0"/>
              <a:t> </a:t>
            </a:r>
            <a:r>
              <a:rPr spc="-145" dirty="0"/>
              <a:t>Payload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72511" y="3020567"/>
            <a:ext cx="1264919" cy="340614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70" dirty="0"/>
              <a:t>31</a:t>
            </a:fld>
            <a:endParaRPr spc="70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1842261"/>
            <a:ext cx="9497060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  <a:tab pos="241300" algn="l"/>
                <a:tab pos="6031865" algn="l"/>
              </a:tabLst>
            </a:pP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%sql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select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*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20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SPACEXTBL</a:t>
            </a:r>
            <a:r>
              <a:rPr sz="22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where</a:t>
            </a:r>
            <a:r>
              <a:rPr sz="2200" spc="1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2200" u="heavy" spc="-50" dirty="0">
                <a:solidFill>
                  <a:srgbClr val="292929"/>
                </a:solidFill>
                <a:uFill>
                  <a:solidFill>
                    <a:srgbClr val="282828"/>
                  </a:solidFill>
                </a:uFill>
                <a:latin typeface="Microsoft Sans Serif"/>
                <a:cs typeface="Microsoft Sans Serif"/>
              </a:rPr>
              <a:t>	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like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'Success%'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endParaRPr sz="220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</a:pPr>
            <a:r>
              <a:rPr sz="2200" spc="-175" dirty="0">
                <a:solidFill>
                  <a:srgbClr val="292929"/>
                </a:solidFill>
                <a:latin typeface="Microsoft Sans Serif"/>
                <a:cs typeface="Microsoft Sans Serif"/>
              </a:rPr>
              <a:t>(DATE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‘2015-01-01'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‘2015-12-31')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order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date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desc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703"/>
            <a:ext cx="446722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70" dirty="0"/>
              <a:t>2015</a:t>
            </a:r>
            <a:r>
              <a:rPr spc="114" dirty="0"/>
              <a:t> </a:t>
            </a:r>
            <a:r>
              <a:rPr spc="-160" dirty="0"/>
              <a:t>Launch</a:t>
            </a:r>
            <a:r>
              <a:rPr spc="114" dirty="0"/>
              <a:t> </a:t>
            </a:r>
            <a:r>
              <a:rPr spc="-175" dirty="0"/>
              <a:t>Records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29867" y="2915411"/>
            <a:ext cx="9732264" cy="251460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70" dirty="0"/>
              <a:t>32</a:t>
            </a:fld>
            <a:endParaRPr spc="70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1842261"/>
            <a:ext cx="9497060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  <a:tab pos="241300" algn="l"/>
                <a:tab pos="6031865" algn="l"/>
              </a:tabLst>
            </a:pP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%sql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select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*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20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SPACEXTBL</a:t>
            </a:r>
            <a:r>
              <a:rPr sz="22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where</a:t>
            </a:r>
            <a:r>
              <a:rPr sz="2200" spc="1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2200" u="heavy" spc="-50" dirty="0">
                <a:solidFill>
                  <a:srgbClr val="292929"/>
                </a:solidFill>
                <a:uFill>
                  <a:solidFill>
                    <a:srgbClr val="282828"/>
                  </a:solidFill>
                </a:uFill>
                <a:latin typeface="Microsoft Sans Serif"/>
                <a:cs typeface="Microsoft Sans Serif"/>
              </a:rPr>
              <a:t>	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like 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'Success%'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75" dirty="0">
                <a:solidFill>
                  <a:srgbClr val="292929"/>
                </a:solidFill>
                <a:latin typeface="Microsoft Sans Serif"/>
                <a:cs typeface="Microsoft Sans Serif"/>
              </a:rPr>
              <a:t>(DATE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'2010-06-04'</a:t>
            </a:r>
            <a:r>
              <a:rPr sz="22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'2017-03-20')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order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date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desc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511302"/>
            <a:ext cx="992060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85" dirty="0"/>
              <a:t>Rank</a:t>
            </a:r>
            <a:r>
              <a:rPr sz="2800" spc="114" dirty="0"/>
              <a:t> </a:t>
            </a:r>
            <a:r>
              <a:rPr sz="2800" spc="-60" dirty="0"/>
              <a:t>Landing</a:t>
            </a:r>
            <a:r>
              <a:rPr sz="2800" spc="125" dirty="0"/>
              <a:t> </a:t>
            </a:r>
            <a:r>
              <a:rPr sz="2800" spc="-110" dirty="0"/>
              <a:t>Outcomes</a:t>
            </a:r>
            <a:r>
              <a:rPr sz="2800" spc="114" dirty="0"/>
              <a:t> </a:t>
            </a:r>
            <a:r>
              <a:rPr sz="2800" spc="-100" dirty="0"/>
              <a:t>Between</a:t>
            </a:r>
            <a:r>
              <a:rPr sz="2800" spc="95" dirty="0"/>
              <a:t> </a:t>
            </a:r>
            <a:r>
              <a:rPr sz="2800" spc="105" dirty="0"/>
              <a:t>2010-06-04</a:t>
            </a:r>
            <a:r>
              <a:rPr sz="2800" spc="80" dirty="0"/>
              <a:t> </a:t>
            </a:r>
            <a:r>
              <a:rPr sz="2800" spc="-85" dirty="0"/>
              <a:t>and</a:t>
            </a:r>
            <a:r>
              <a:rPr sz="2800" spc="100" dirty="0"/>
              <a:t> </a:t>
            </a:r>
            <a:r>
              <a:rPr sz="2800" spc="105" dirty="0"/>
              <a:t>2017-03-20</a:t>
            </a:r>
            <a:endParaRPr sz="28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28116" y="3429000"/>
            <a:ext cx="10494264" cy="195833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70" dirty="0"/>
              <a:t>33</a:t>
            </a:fld>
            <a:endParaRPr spc="70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87239" cy="6857997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8969" y="417703"/>
            <a:ext cx="669099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5" dirty="0"/>
              <a:t>All</a:t>
            </a:r>
            <a:r>
              <a:rPr spc="120" dirty="0"/>
              <a:t> </a:t>
            </a:r>
            <a:r>
              <a:rPr spc="-130" dirty="0"/>
              <a:t>launch</a:t>
            </a:r>
            <a:r>
              <a:rPr spc="140" dirty="0"/>
              <a:t> </a:t>
            </a:r>
            <a:r>
              <a:rPr spc="-95" dirty="0"/>
              <a:t>sites</a:t>
            </a:r>
            <a:r>
              <a:rPr spc="140" dirty="0"/>
              <a:t> </a:t>
            </a:r>
            <a:r>
              <a:rPr spc="-105" dirty="0"/>
              <a:t>marked</a:t>
            </a:r>
            <a:r>
              <a:rPr spc="140" dirty="0"/>
              <a:t> </a:t>
            </a:r>
            <a:r>
              <a:rPr spc="-60" dirty="0"/>
              <a:t>on</a:t>
            </a:r>
            <a:r>
              <a:rPr spc="125" dirty="0"/>
              <a:t> </a:t>
            </a:r>
            <a:r>
              <a:rPr spc="-250" dirty="0"/>
              <a:t>a</a:t>
            </a:r>
            <a:r>
              <a:rPr spc="105" dirty="0"/>
              <a:t> </a:t>
            </a:r>
            <a:r>
              <a:rPr spc="-140" dirty="0"/>
              <a:t>map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6572" y="1571244"/>
            <a:ext cx="8426196" cy="5053584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70" dirty="0"/>
              <a:t>35</a:t>
            </a:fld>
            <a:endParaRPr spc="70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8969" y="417703"/>
            <a:ext cx="878332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30" dirty="0"/>
              <a:t>Success/failed</a:t>
            </a:r>
            <a:r>
              <a:rPr spc="170" dirty="0"/>
              <a:t> </a:t>
            </a:r>
            <a:r>
              <a:rPr spc="-150" dirty="0"/>
              <a:t>launches</a:t>
            </a:r>
            <a:r>
              <a:rPr spc="140" dirty="0"/>
              <a:t> </a:t>
            </a:r>
            <a:r>
              <a:rPr spc="-105" dirty="0"/>
              <a:t>marked</a:t>
            </a:r>
            <a:r>
              <a:rPr spc="145" dirty="0"/>
              <a:t> </a:t>
            </a:r>
            <a:r>
              <a:rPr spc="-60" dirty="0"/>
              <a:t>on</a:t>
            </a:r>
            <a:r>
              <a:rPr spc="130" dirty="0"/>
              <a:t> </a:t>
            </a:r>
            <a:r>
              <a:rPr spc="-50" dirty="0"/>
              <a:t>the</a:t>
            </a:r>
            <a:r>
              <a:rPr spc="125" dirty="0"/>
              <a:t> </a:t>
            </a:r>
            <a:r>
              <a:rPr spc="-150" dirty="0"/>
              <a:t>map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94004" y="1321308"/>
            <a:ext cx="8906256" cy="5209032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70" dirty="0"/>
              <a:t>36</a:t>
            </a:fld>
            <a:endParaRPr spc="70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8969" y="417703"/>
            <a:ext cx="994283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30" dirty="0"/>
              <a:t>Distances</a:t>
            </a:r>
            <a:r>
              <a:rPr spc="150" dirty="0"/>
              <a:t> </a:t>
            </a:r>
            <a:r>
              <a:rPr spc="-90" dirty="0"/>
              <a:t>between</a:t>
            </a:r>
            <a:r>
              <a:rPr spc="155" dirty="0"/>
              <a:t> </a:t>
            </a:r>
            <a:r>
              <a:rPr spc="-250" dirty="0"/>
              <a:t>a</a:t>
            </a:r>
            <a:r>
              <a:rPr spc="114" dirty="0"/>
              <a:t> </a:t>
            </a:r>
            <a:r>
              <a:rPr spc="-130" dirty="0"/>
              <a:t>launch</a:t>
            </a:r>
            <a:r>
              <a:rPr spc="145" dirty="0"/>
              <a:t> </a:t>
            </a:r>
            <a:r>
              <a:rPr spc="-60" dirty="0"/>
              <a:t>site</a:t>
            </a:r>
            <a:r>
              <a:rPr spc="125" dirty="0"/>
              <a:t> </a:t>
            </a:r>
            <a:r>
              <a:rPr spc="75" dirty="0"/>
              <a:t>to</a:t>
            </a:r>
            <a:r>
              <a:rPr spc="135" dirty="0"/>
              <a:t> </a:t>
            </a:r>
            <a:r>
              <a:rPr spc="-15" dirty="0"/>
              <a:t>its</a:t>
            </a:r>
            <a:r>
              <a:rPr spc="125" dirty="0"/>
              <a:t> </a:t>
            </a:r>
            <a:r>
              <a:rPr spc="-45" dirty="0"/>
              <a:t>proximities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28472" y="1373124"/>
            <a:ext cx="8810244" cy="5260848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70" dirty="0"/>
              <a:t>37</a:t>
            </a:fld>
            <a:endParaRPr spc="70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8969" y="417703"/>
            <a:ext cx="682244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95" dirty="0"/>
              <a:t>Total</a:t>
            </a:r>
            <a:r>
              <a:rPr spc="120" dirty="0"/>
              <a:t> </a:t>
            </a:r>
            <a:r>
              <a:rPr spc="-210" dirty="0"/>
              <a:t>success</a:t>
            </a:r>
            <a:r>
              <a:rPr spc="150" dirty="0"/>
              <a:t> </a:t>
            </a:r>
            <a:r>
              <a:rPr spc="-150" dirty="0"/>
              <a:t>launches</a:t>
            </a:r>
            <a:r>
              <a:rPr spc="155" dirty="0"/>
              <a:t> </a:t>
            </a:r>
            <a:r>
              <a:rPr spc="-70" dirty="0"/>
              <a:t>by</a:t>
            </a:r>
            <a:r>
              <a:rPr spc="120" dirty="0"/>
              <a:t> </a:t>
            </a:r>
            <a:r>
              <a:rPr spc="-60" dirty="0"/>
              <a:t>all</a:t>
            </a:r>
            <a:r>
              <a:rPr spc="125" dirty="0"/>
              <a:t> </a:t>
            </a:r>
            <a:r>
              <a:rPr spc="-95" dirty="0"/>
              <a:t>sites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01623" y="1598676"/>
            <a:ext cx="9058656" cy="4040123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70" dirty="0"/>
              <a:t>39</a:t>
            </a:fld>
            <a:endParaRPr spc="7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232006" y="6080861"/>
            <a:ext cx="14795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70" dirty="0">
                <a:solidFill>
                  <a:srgbClr val="1C7CDB"/>
                </a:solidFill>
                <a:latin typeface="Microsoft Sans Serif"/>
                <a:cs typeface="Microsoft Sans Serif"/>
              </a:rPr>
              <a:t>4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06881" y="417652"/>
            <a:ext cx="244602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5" dirty="0"/>
              <a:t>Introd</a:t>
            </a:r>
            <a:r>
              <a:rPr spc="-45" dirty="0"/>
              <a:t>u</a:t>
            </a:r>
            <a:r>
              <a:rPr spc="-30" dirty="0"/>
              <a:t>ction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037640" y="1543114"/>
            <a:ext cx="9672320" cy="2622550"/>
          </a:xfrm>
          <a:prstGeom prst="rect">
            <a:avLst/>
          </a:prstGeom>
        </p:spPr>
        <p:txBody>
          <a:bodyPr vert="horz" wrap="square" lIns="0" tIns="200660" rIns="0" bIns="0" rtlCol="0">
            <a:spAutoFit/>
          </a:bodyPr>
          <a:lstStyle/>
          <a:p>
            <a:pPr marL="240665" indent="-228600">
              <a:lnSpc>
                <a:spcPct val="100000"/>
              </a:lnSpc>
              <a:spcBef>
                <a:spcPts val="158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Project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background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context</a:t>
            </a:r>
            <a:endParaRPr sz="2200">
              <a:latin typeface="Microsoft Sans Serif"/>
              <a:cs typeface="Microsoft Sans Serif"/>
            </a:endParaRPr>
          </a:p>
          <a:p>
            <a:pPr marL="697865" marR="5080" lvl="1" indent="-228600">
              <a:lnSpc>
                <a:spcPct val="90100"/>
              </a:lnSpc>
              <a:spcBef>
                <a:spcPts val="143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8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advertises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Falcon </a:t>
            </a:r>
            <a:r>
              <a:rPr sz="18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9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rocket 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on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its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website,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 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cost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 </a:t>
            </a:r>
            <a:r>
              <a:rPr sz="18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62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million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dollars; </a:t>
            </a:r>
            <a:r>
              <a:rPr sz="1800" spc="-4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other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providers</a:t>
            </a:r>
            <a:r>
              <a:rPr sz="18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cost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upward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165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million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dollars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each,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much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savings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because 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can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reuse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first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stage.</a:t>
            </a:r>
            <a:endParaRPr sz="1800">
              <a:latin typeface="Microsoft Sans Serif"/>
              <a:cs typeface="Microsoft Sans Serif"/>
            </a:endParaRPr>
          </a:p>
          <a:p>
            <a:pPr marL="240665" indent="-228600">
              <a:lnSpc>
                <a:spcPct val="100000"/>
              </a:lnSpc>
              <a:spcBef>
                <a:spcPts val="111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Problems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you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want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find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answers</a:t>
            </a:r>
            <a:endParaRPr sz="2200">
              <a:latin typeface="Microsoft Sans Serif"/>
              <a:cs typeface="Microsoft Sans Serif"/>
            </a:endParaRPr>
          </a:p>
          <a:p>
            <a:pPr marL="697865" marR="377190" lvl="1" indent="-228600">
              <a:lnSpc>
                <a:spcPts val="1939"/>
              </a:lnSpc>
              <a:spcBef>
                <a:spcPts val="1455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project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task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predicting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if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first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stage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Falcon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9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rocket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will</a:t>
            </a:r>
            <a:r>
              <a:rPr sz="18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 </a:t>
            </a:r>
            <a:r>
              <a:rPr sz="1800" spc="-459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successfully</a:t>
            </a:r>
            <a:endParaRPr sz="18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8969" y="417703"/>
            <a:ext cx="397192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54" dirty="0"/>
              <a:t>Success</a:t>
            </a:r>
            <a:r>
              <a:rPr spc="155" dirty="0"/>
              <a:t> </a:t>
            </a:r>
            <a:r>
              <a:rPr spc="-70" dirty="0"/>
              <a:t>rate</a:t>
            </a:r>
            <a:r>
              <a:rPr spc="120" dirty="0"/>
              <a:t> </a:t>
            </a:r>
            <a:r>
              <a:rPr spc="-70" dirty="0"/>
              <a:t>by</a:t>
            </a:r>
            <a:r>
              <a:rPr spc="130" dirty="0"/>
              <a:t> </a:t>
            </a:r>
            <a:r>
              <a:rPr spc="-60" dirty="0"/>
              <a:t>site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75816" y="1889760"/>
            <a:ext cx="7446264" cy="3811524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70" dirty="0"/>
              <a:t>40</a:t>
            </a:fld>
            <a:endParaRPr spc="70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8969" y="417703"/>
            <a:ext cx="547560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45" dirty="0"/>
              <a:t>Payload</a:t>
            </a:r>
            <a:r>
              <a:rPr spc="125" dirty="0"/>
              <a:t> </a:t>
            </a:r>
            <a:r>
              <a:rPr spc="-180" dirty="0"/>
              <a:t>vs</a:t>
            </a:r>
            <a:r>
              <a:rPr spc="120" dirty="0"/>
              <a:t> </a:t>
            </a:r>
            <a:r>
              <a:rPr spc="-125" dirty="0"/>
              <a:t>launch</a:t>
            </a:r>
            <a:r>
              <a:rPr spc="130" dirty="0"/>
              <a:t> </a:t>
            </a:r>
            <a:r>
              <a:rPr spc="-90" dirty="0"/>
              <a:t>outcome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76655" y="2025395"/>
            <a:ext cx="9645395" cy="350520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70" dirty="0"/>
              <a:t>41</a:t>
            </a:fld>
            <a:endParaRPr spc="70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8969" y="417652"/>
            <a:ext cx="453136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10" dirty="0"/>
              <a:t>Classification</a:t>
            </a:r>
            <a:r>
              <a:rPr spc="95" dirty="0"/>
              <a:t> </a:t>
            </a:r>
            <a:r>
              <a:rPr spc="-165" dirty="0"/>
              <a:t>Accuracy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63167" y="1565147"/>
            <a:ext cx="7338059" cy="5085588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70" dirty="0"/>
              <a:t>43</a:t>
            </a:fld>
            <a:endParaRPr spc="70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8969" y="417652"/>
            <a:ext cx="339153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14" dirty="0"/>
              <a:t>Confusion</a:t>
            </a:r>
            <a:r>
              <a:rPr spc="60" dirty="0"/>
              <a:t> </a:t>
            </a:r>
            <a:r>
              <a:rPr spc="-65" dirty="0"/>
              <a:t>Matrix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75232" y="1309116"/>
            <a:ext cx="3325368" cy="256793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81955" y="1394460"/>
            <a:ext cx="2982468" cy="230276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92580" y="4043171"/>
            <a:ext cx="2948940" cy="2276855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05755" y="4032503"/>
            <a:ext cx="3189731" cy="2462784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70" dirty="0"/>
              <a:t>44</a:t>
            </a:fld>
            <a:endParaRPr spc="70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1891664"/>
            <a:ext cx="8780145" cy="30841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65" dirty="0">
                <a:solidFill>
                  <a:srgbClr val="292929"/>
                </a:solidFill>
                <a:latin typeface="Microsoft Sans Serif"/>
                <a:cs typeface="Microsoft Sans Serif"/>
              </a:rPr>
              <a:t>SVM,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60" dirty="0">
                <a:solidFill>
                  <a:srgbClr val="292929"/>
                </a:solidFill>
                <a:latin typeface="Microsoft Sans Serif"/>
                <a:cs typeface="Microsoft Sans Serif"/>
              </a:rPr>
              <a:t>KNN,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Logistic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Regression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models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best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terms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endParaRPr sz="220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</a:pP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prediction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accuracy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dataset.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Low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weighted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better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than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heavier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payloads.</a:t>
            </a:r>
            <a:endParaRPr sz="2200">
              <a:latin typeface="Microsoft Sans Serif"/>
              <a:cs typeface="Microsoft Sans Serif"/>
            </a:endParaRPr>
          </a:p>
          <a:p>
            <a:pPr marL="241300" marR="293370" indent="-228600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rates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5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directly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proportional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time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in </a:t>
            </a:r>
            <a:r>
              <a:rPr sz="2200" spc="-5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years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they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will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eventually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perfect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launches.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3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280" dirty="0">
                <a:solidFill>
                  <a:srgbClr val="292929"/>
                </a:solidFill>
                <a:latin typeface="Microsoft Sans Serif"/>
                <a:cs typeface="Microsoft Sans Serif"/>
              </a:rPr>
              <a:t>KSC</a:t>
            </a:r>
            <a:r>
              <a:rPr sz="2200" spc="-210" dirty="0">
                <a:solidFill>
                  <a:srgbClr val="292929"/>
                </a:solidFill>
                <a:latin typeface="Microsoft Sans Serif"/>
                <a:cs typeface="Microsoft Sans Serif"/>
              </a:rPr>
              <a:t> LC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39A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had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most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all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sites.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29" dirty="0">
                <a:solidFill>
                  <a:srgbClr val="292929"/>
                </a:solidFill>
                <a:latin typeface="Microsoft Sans Serif"/>
                <a:cs typeface="Microsoft Sans Serif"/>
              </a:rPr>
              <a:t>GEO,HEO,SSO,ES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L1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has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best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Rate.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70" dirty="0"/>
              <a:t>45</a:t>
            </a:fld>
            <a:endParaRPr spc="70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652"/>
            <a:ext cx="240728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35" dirty="0"/>
              <a:t>Conclusions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965940" y="6392976"/>
            <a:ext cx="14859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75" dirty="0">
                <a:solidFill>
                  <a:srgbClr val="1C7CDB"/>
                </a:solidFill>
                <a:latin typeface="Microsoft Sans Serif"/>
                <a:cs typeface="Microsoft Sans Serif"/>
              </a:rPr>
              <a:t>5</a:t>
            </a:r>
            <a:endParaRPr sz="16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13003" y="1525650"/>
            <a:ext cx="9225280" cy="4556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90" dirty="0">
                <a:solidFill>
                  <a:srgbClr val="0A48CA"/>
                </a:solidFill>
                <a:latin typeface="Microsoft Sans Serif"/>
                <a:cs typeface="Microsoft Sans Serif"/>
              </a:rPr>
              <a:t>Executive</a:t>
            </a:r>
            <a:r>
              <a:rPr sz="2200" spc="45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2200" spc="-120" dirty="0">
                <a:solidFill>
                  <a:srgbClr val="0A48CA"/>
                </a:solidFill>
                <a:latin typeface="Microsoft Sans Serif"/>
                <a:cs typeface="Microsoft Sans Serif"/>
              </a:rPr>
              <a:t>Summary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3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collection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methodology:</a:t>
            </a:r>
            <a:endParaRPr sz="180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1415"/>
              </a:spcBef>
              <a:buFont typeface="Arial MT"/>
              <a:buChar char="•"/>
              <a:tabLst>
                <a:tab pos="697865" algn="l"/>
                <a:tab pos="699135" algn="l"/>
              </a:tabLst>
            </a:pPr>
            <a:r>
              <a:rPr sz="1600" spc="-114" dirty="0">
                <a:latin typeface="Microsoft Sans Serif"/>
                <a:cs typeface="Microsoft Sans Serif"/>
              </a:rPr>
              <a:t>SpaceX</a:t>
            </a:r>
            <a:r>
              <a:rPr sz="1600" spc="35" dirty="0">
                <a:latin typeface="Microsoft Sans Serif"/>
                <a:cs typeface="Microsoft Sans Serif"/>
              </a:rPr>
              <a:t> </a:t>
            </a:r>
            <a:r>
              <a:rPr sz="1600" spc="-95" dirty="0">
                <a:latin typeface="Microsoft Sans Serif"/>
                <a:cs typeface="Microsoft Sans Serif"/>
              </a:rPr>
              <a:t>Rest</a:t>
            </a:r>
            <a:r>
              <a:rPr sz="1600" spc="35" dirty="0">
                <a:latin typeface="Microsoft Sans Serif"/>
                <a:cs typeface="Microsoft Sans Serif"/>
              </a:rPr>
              <a:t> </a:t>
            </a:r>
            <a:r>
              <a:rPr sz="1600" spc="-110" dirty="0">
                <a:latin typeface="Microsoft Sans Serif"/>
                <a:cs typeface="Microsoft Sans Serif"/>
              </a:rPr>
              <a:t>API</a:t>
            </a:r>
            <a:endParaRPr sz="160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1390"/>
              </a:spcBef>
              <a:buFont typeface="Arial MT"/>
              <a:buChar char="•"/>
              <a:tabLst>
                <a:tab pos="697865" algn="l"/>
                <a:tab pos="699135" algn="l"/>
              </a:tabLst>
            </a:pPr>
            <a:r>
              <a:rPr sz="1600" spc="-100" dirty="0">
                <a:latin typeface="Microsoft Sans Serif"/>
                <a:cs typeface="Microsoft Sans Serif"/>
              </a:rPr>
              <a:t>Web</a:t>
            </a:r>
            <a:r>
              <a:rPr sz="1600" spc="55" dirty="0">
                <a:latin typeface="Microsoft Sans Serif"/>
                <a:cs typeface="Microsoft Sans Serif"/>
              </a:rPr>
              <a:t> </a:t>
            </a:r>
            <a:r>
              <a:rPr sz="1600" spc="-45" dirty="0">
                <a:latin typeface="Microsoft Sans Serif"/>
                <a:cs typeface="Microsoft Sans Serif"/>
              </a:rPr>
              <a:t>Scrapping</a:t>
            </a:r>
            <a:r>
              <a:rPr sz="1600" spc="55" dirty="0">
                <a:latin typeface="Microsoft Sans Serif"/>
                <a:cs typeface="Microsoft Sans Serif"/>
              </a:rPr>
              <a:t> </a:t>
            </a:r>
            <a:r>
              <a:rPr sz="1600" spc="-25" dirty="0">
                <a:latin typeface="Microsoft Sans Serif"/>
                <a:cs typeface="Microsoft Sans Serif"/>
              </a:rPr>
              <a:t>from</a:t>
            </a:r>
            <a:r>
              <a:rPr sz="1600" spc="65" dirty="0">
                <a:latin typeface="Microsoft Sans Serif"/>
                <a:cs typeface="Microsoft Sans Serif"/>
              </a:rPr>
              <a:t> </a:t>
            </a:r>
            <a:r>
              <a:rPr sz="1600" spc="-45" dirty="0">
                <a:latin typeface="Microsoft Sans Serif"/>
                <a:cs typeface="Microsoft Sans Serif"/>
              </a:rPr>
              <a:t>Wikipedia</a:t>
            </a:r>
            <a:endParaRPr sz="16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wrangling</a:t>
            </a:r>
            <a:endParaRPr sz="1800">
              <a:latin typeface="Microsoft Sans Serif"/>
              <a:cs typeface="Microsoft Sans Serif"/>
            </a:endParaRPr>
          </a:p>
          <a:p>
            <a:pPr marL="698500" marR="5080" lvl="1" indent="-228600">
              <a:lnSpc>
                <a:spcPct val="100000"/>
              </a:lnSpc>
              <a:spcBef>
                <a:spcPts val="1410"/>
              </a:spcBef>
              <a:buFont typeface="Arial MT"/>
              <a:buChar char="•"/>
              <a:tabLst>
                <a:tab pos="697865" algn="l"/>
                <a:tab pos="699135" algn="l"/>
              </a:tabLst>
            </a:pPr>
            <a:r>
              <a:rPr sz="1600" spc="-90" dirty="0">
                <a:latin typeface="Microsoft Sans Serif"/>
                <a:cs typeface="Microsoft Sans Serif"/>
              </a:rPr>
              <a:t>One</a:t>
            </a:r>
            <a:r>
              <a:rPr sz="1600" spc="65" dirty="0">
                <a:latin typeface="Microsoft Sans Serif"/>
                <a:cs typeface="Microsoft Sans Serif"/>
              </a:rPr>
              <a:t> </a:t>
            </a:r>
            <a:r>
              <a:rPr sz="1600" spc="-20" dirty="0">
                <a:latin typeface="Microsoft Sans Serif"/>
                <a:cs typeface="Microsoft Sans Serif"/>
              </a:rPr>
              <a:t>Hot</a:t>
            </a:r>
            <a:r>
              <a:rPr sz="1600" spc="80" dirty="0">
                <a:latin typeface="Microsoft Sans Serif"/>
                <a:cs typeface="Microsoft Sans Serif"/>
              </a:rPr>
              <a:t> </a:t>
            </a:r>
            <a:r>
              <a:rPr sz="1600" spc="-50" dirty="0">
                <a:latin typeface="Microsoft Sans Serif"/>
                <a:cs typeface="Microsoft Sans Serif"/>
              </a:rPr>
              <a:t>Encoding</a:t>
            </a:r>
            <a:r>
              <a:rPr sz="1600" spc="70" dirty="0">
                <a:latin typeface="Microsoft Sans Serif"/>
                <a:cs typeface="Microsoft Sans Serif"/>
              </a:rPr>
              <a:t> </a:t>
            </a:r>
            <a:r>
              <a:rPr sz="1600" spc="-35" dirty="0">
                <a:latin typeface="Microsoft Sans Serif"/>
                <a:cs typeface="Microsoft Sans Serif"/>
              </a:rPr>
              <a:t>data</a:t>
            </a:r>
            <a:r>
              <a:rPr sz="1600" spc="75" dirty="0">
                <a:latin typeface="Microsoft Sans Serif"/>
                <a:cs typeface="Microsoft Sans Serif"/>
              </a:rPr>
              <a:t> </a:t>
            </a:r>
            <a:r>
              <a:rPr sz="1600" spc="-25" dirty="0">
                <a:latin typeface="Microsoft Sans Serif"/>
                <a:cs typeface="Microsoft Sans Serif"/>
              </a:rPr>
              <a:t>fields</a:t>
            </a:r>
            <a:r>
              <a:rPr sz="1600" spc="75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for</a:t>
            </a:r>
            <a:r>
              <a:rPr sz="1600" spc="90" dirty="0">
                <a:latin typeface="Microsoft Sans Serif"/>
                <a:cs typeface="Microsoft Sans Serif"/>
              </a:rPr>
              <a:t> </a:t>
            </a:r>
            <a:r>
              <a:rPr sz="1600" spc="-65" dirty="0">
                <a:latin typeface="Microsoft Sans Serif"/>
                <a:cs typeface="Microsoft Sans Serif"/>
              </a:rPr>
              <a:t>Machine</a:t>
            </a:r>
            <a:r>
              <a:rPr sz="1600" spc="70" dirty="0">
                <a:latin typeface="Microsoft Sans Serif"/>
                <a:cs typeface="Microsoft Sans Serif"/>
              </a:rPr>
              <a:t> </a:t>
            </a:r>
            <a:r>
              <a:rPr sz="1600" spc="-45" dirty="0">
                <a:latin typeface="Microsoft Sans Serif"/>
                <a:cs typeface="Microsoft Sans Serif"/>
              </a:rPr>
              <a:t>Learning</a:t>
            </a:r>
            <a:r>
              <a:rPr sz="1600" spc="60" dirty="0">
                <a:latin typeface="Microsoft Sans Serif"/>
                <a:cs typeface="Microsoft Sans Serif"/>
              </a:rPr>
              <a:t> </a:t>
            </a:r>
            <a:r>
              <a:rPr sz="1600" spc="-55" dirty="0">
                <a:latin typeface="Microsoft Sans Serif"/>
                <a:cs typeface="Microsoft Sans Serif"/>
              </a:rPr>
              <a:t>and</a:t>
            </a:r>
            <a:r>
              <a:rPr sz="1600" spc="70" dirty="0">
                <a:latin typeface="Microsoft Sans Serif"/>
                <a:cs typeface="Microsoft Sans Serif"/>
              </a:rPr>
              <a:t> </a:t>
            </a:r>
            <a:r>
              <a:rPr sz="1600" spc="-35" dirty="0">
                <a:latin typeface="Microsoft Sans Serif"/>
                <a:cs typeface="Microsoft Sans Serif"/>
              </a:rPr>
              <a:t>data</a:t>
            </a:r>
            <a:r>
              <a:rPr sz="1600" spc="75" dirty="0">
                <a:latin typeface="Microsoft Sans Serif"/>
                <a:cs typeface="Microsoft Sans Serif"/>
              </a:rPr>
              <a:t> </a:t>
            </a:r>
            <a:r>
              <a:rPr sz="1600" spc="-45" dirty="0">
                <a:latin typeface="Microsoft Sans Serif"/>
                <a:cs typeface="Microsoft Sans Serif"/>
              </a:rPr>
              <a:t>cleaning</a:t>
            </a:r>
            <a:r>
              <a:rPr sz="1600" spc="80" dirty="0">
                <a:latin typeface="Microsoft Sans Serif"/>
                <a:cs typeface="Microsoft Sans Serif"/>
              </a:rPr>
              <a:t> </a:t>
            </a:r>
            <a:r>
              <a:rPr sz="1600" spc="-10" dirty="0">
                <a:latin typeface="Microsoft Sans Serif"/>
                <a:cs typeface="Microsoft Sans Serif"/>
              </a:rPr>
              <a:t>of</a:t>
            </a:r>
            <a:r>
              <a:rPr sz="1600" spc="80" dirty="0">
                <a:latin typeface="Microsoft Sans Serif"/>
                <a:cs typeface="Microsoft Sans Serif"/>
              </a:rPr>
              <a:t> </a:t>
            </a:r>
            <a:r>
              <a:rPr sz="1600" spc="-15" dirty="0">
                <a:latin typeface="Microsoft Sans Serif"/>
                <a:cs typeface="Microsoft Sans Serif"/>
              </a:rPr>
              <a:t>null</a:t>
            </a:r>
            <a:r>
              <a:rPr sz="1600" spc="60" dirty="0">
                <a:latin typeface="Microsoft Sans Serif"/>
                <a:cs typeface="Microsoft Sans Serif"/>
              </a:rPr>
              <a:t> </a:t>
            </a:r>
            <a:r>
              <a:rPr sz="1600" spc="-70" dirty="0">
                <a:latin typeface="Microsoft Sans Serif"/>
                <a:cs typeface="Microsoft Sans Serif"/>
              </a:rPr>
              <a:t>values</a:t>
            </a:r>
            <a:r>
              <a:rPr sz="1600" spc="75" dirty="0">
                <a:latin typeface="Microsoft Sans Serif"/>
                <a:cs typeface="Microsoft Sans Serif"/>
              </a:rPr>
              <a:t> </a:t>
            </a:r>
            <a:r>
              <a:rPr sz="1600" spc="-55" dirty="0">
                <a:latin typeface="Microsoft Sans Serif"/>
                <a:cs typeface="Microsoft Sans Serif"/>
              </a:rPr>
              <a:t>and</a:t>
            </a:r>
            <a:r>
              <a:rPr sz="1600" spc="70" dirty="0">
                <a:latin typeface="Microsoft Sans Serif"/>
                <a:cs typeface="Microsoft Sans Serif"/>
              </a:rPr>
              <a:t> </a:t>
            </a:r>
            <a:r>
              <a:rPr sz="1600" spc="-30" dirty="0">
                <a:latin typeface="Microsoft Sans Serif"/>
                <a:cs typeface="Microsoft Sans Serif"/>
              </a:rPr>
              <a:t>irrelevant </a:t>
            </a:r>
            <a:r>
              <a:rPr sz="1600" spc="-409" dirty="0">
                <a:latin typeface="Microsoft Sans Serif"/>
                <a:cs typeface="Microsoft Sans Serif"/>
              </a:rPr>
              <a:t> </a:t>
            </a:r>
            <a:r>
              <a:rPr sz="1600" spc="-55" dirty="0">
                <a:latin typeface="Microsoft Sans Serif"/>
                <a:cs typeface="Microsoft Sans Serif"/>
              </a:rPr>
              <a:t>columns</a:t>
            </a:r>
            <a:endParaRPr sz="16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38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exploratory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(EDA)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visualization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60" dirty="0">
                <a:solidFill>
                  <a:srgbClr val="292929"/>
                </a:solidFill>
                <a:latin typeface="Microsoft Sans Serif"/>
                <a:cs typeface="Microsoft Sans Serif"/>
              </a:rPr>
              <a:t>SQL</a:t>
            </a:r>
            <a:endParaRPr sz="18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interactive</a:t>
            </a:r>
            <a:r>
              <a:rPr sz="18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</a:t>
            </a:r>
            <a:r>
              <a:rPr sz="18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analytics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Folium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8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Plotly</a:t>
            </a:r>
            <a:r>
              <a:rPr sz="18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Dash</a:t>
            </a:r>
            <a:endParaRPr sz="18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3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predictive</a:t>
            </a:r>
            <a:r>
              <a:rPr sz="18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classification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models</a:t>
            </a:r>
            <a:endParaRPr sz="180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1410"/>
              </a:spcBef>
              <a:buFont typeface="Arial MT"/>
              <a:buChar char="•"/>
              <a:tabLst>
                <a:tab pos="697865" algn="l"/>
                <a:tab pos="699135" algn="l"/>
              </a:tabLst>
            </a:pPr>
            <a:r>
              <a:rPr sz="1600" spc="-135" dirty="0">
                <a:latin typeface="Microsoft Sans Serif"/>
                <a:cs typeface="Microsoft Sans Serif"/>
              </a:rPr>
              <a:t>LR,</a:t>
            </a:r>
            <a:r>
              <a:rPr sz="1600" spc="55" dirty="0">
                <a:latin typeface="Microsoft Sans Serif"/>
                <a:cs typeface="Microsoft Sans Serif"/>
              </a:rPr>
              <a:t> </a:t>
            </a:r>
            <a:r>
              <a:rPr sz="1600" spc="-120" dirty="0">
                <a:latin typeface="Microsoft Sans Serif"/>
                <a:cs typeface="Microsoft Sans Serif"/>
              </a:rPr>
              <a:t>KNN,</a:t>
            </a:r>
            <a:r>
              <a:rPr sz="1600" spc="60" dirty="0">
                <a:latin typeface="Microsoft Sans Serif"/>
                <a:cs typeface="Microsoft Sans Serif"/>
              </a:rPr>
              <a:t> </a:t>
            </a:r>
            <a:r>
              <a:rPr sz="1600" spc="-120" dirty="0">
                <a:latin typeface="Microsoft Sans Serif"/>
                <a:cs typeface="Microsoft Sans Serif"/>
              </a:rPr>
              <a:t>SVM,</a:t>
            </a:r>
            <a:r>
              <a:rPr sz="1600" spc="75" dirty="0">
                <a:latin typeface="Microsoft Sans Serif"/>
                <a:cs typeface="Microsoft Sans Serif"/>
              </a:rPr>
              <a:t> </a:t>
            </a:r>
            <a:r>
              <a:rPr sz="1600" spc="-120" dirty="0">
                <a:latin typeface="Microsoft Sans Serif"/>
                <a:cs typeface="Microsoft Sans Serif"/>
              </a:rPr>
              <a:t>DT</a:t>
            </a:r>
            <a:r>
              <a:rPr sz="1600" spc="60" dirty="0">
                <a:latin typeface="Microsoft Sans Serif"/>
                <a:cs typeface="Microsoft Sans Serif"/>
              </a:rPr>
              <a:t> </a:t>
            </a:r>
            <a:r>
              <a:rPr sz="1600" spc="-45" dirty="0">
                <a:latin typeface="Microsoft Sans Serif"/>
                <a:cs typeface="Microsoft Sans Serif"/>
              </a:rPr>
              <a:t>models</a:t>
            </a:r>
            <a:r>
              <a:rPr sz="1600" spc="75" dirty="0">
                <a:latin typeface="Microsoft Sans Serif"/>
                <a:cs typeface="Microsoft Sans Serif"/>
              </a:rPr>
              <a:t> </a:t>
            </a:r>
            <a:r>
              <a:rPr sz="1600" spc="-75" dirty="0">
                <a:latin typeface="Microsoft Sans Serif"/>
                <a:cs typeface="Microsoft Sans Serif"/>
              </a:rPr>
              <a:t>have</a:t>
            </a:r>
            <a:r>
              <a:rPr sz="1600" spc="75" dirty="0">
                <a:latin typeface="Microsoft Sans Serif"/>
                <a:cs typeface="Microsoft Sans Serif"/>
              </a:rPr>
              <a:t> </a:t>
            </a:r>
            <a:r>
              <a:rPr sz="1600" spc="-55" dirty="0">
                <a:latin typeface="Microsoft Sans Serif"/>
                <a:cs typeface="Microsoft Sans Serif"/>
              </a:rPr>
              <a:t>been</a:t>
            </a:r>
            <a:r>
              <a:rPr sz="1600" spc="60" dirty="0">
                <a:latin typeface="Microsoft Sans Serif"/>
                <a:cs typeface="Microsoft Sans Serif"/>
              </a:rPr>
              <a:t> </a:t>
            </a:r>
            <a:r>
              <a:rPr sz="1600" spc="10" dirty="0">
                <a:latin typeface="Microsoft Sans Serif"/>
                <a:cs typeface="Microsoft Sans Serif"/>
              </a:rPr>
              <a:t>built</a:t>
            </a:r>
            <a:r>
              <a:rPr sz="1600" spc="55" dirty="0">
                <a:latin typeface="Microsoft Sans Serif"/>
                <a:cs typeface="Microsoft Sans Serif"/>
              </a:rPr>
              <a:t> </a:t>
            </a:r>
            <a:r>
              <a:rPr sz="1600" spc="-55" dirty="0">
                <a:latin typeface="Microsoft Sans Serif"/>
                <a:cs typeface="Microsoft Sans Serif"/>
              </a:rPr>
              <a:t>and</a:t>
            </a:r>
            <a:r>
              <a:rPr sz="1600" spc="70" dirty="0">
                <a:latin typeface="Microsoft Sans Serif"/>
                <a:cs typeface="Microsoft Sans Serif"/>
              </a:rPr>
              <a:t> </a:t>
            </a:r>
            <a:r>
              <a:rPr sz="1600" spc="-50" dirty="0">
                <a:latin typeface="Microsoft Sans Serif"/>
                <a:cs typeface="Microsoft Sans Serif"/>
              </a:rPr>
              <a:t>evaluated</a:t>
            </a:r>
            <a:r>
              <a:rPr sz="1600" spc="85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for</a:t>
            </a:r>
            <a:r>
              <a:rPr sz="1600" spc="85" dirty="0">
                <a:latin typeface="Microsoft Sans Serif"/>
                <a:cs typeface="Microsoft Sans Serif"/>
              </a:rPr>
              <a:t> </a:t>
            </a:r>
            <a:r>
              <a:rPr sz="1600" spc="-25" dirty="0">
                <a:latin typeface="Microsoft Sans Serif"/>
                <a:cs typeface="Microsoft Sans Serif"/>
              </a:rPr>
              <a:t>the</a:t>
            </a:r>
            <a:r>
              <a:rPr sz="1600" spc="60" dirty="0">
                <a:latin typeface="Microsoft Sans Serif"/>
                <a:cs typeface="Microsoft Sans Serif"/>
              </a:rPr>
              <a:t> </a:t>
            </a:r>
            <a:r>
              <a:rPr sz="1600" spc="-30" dirty="0">
                <a:latin typeface="Microsoft Sans Serif"/>
                <a:cs typeface="Microsoft Sans Serif"/>
              </a:rPr>
              <a:t>best</a:t>
            </a:r>
            <a:r>
              <a:rPr sz="1600" spc="90" dirty="0">
                <a:latin typeface="Microsoft Sans Serif"/>
                <a:cs typeface="Microsoft Sans Serif"/>
              </a:rPr>
              <a:t> </a:t>
            </a:r>
            <a:r>
              <a:rPr sz="1600" spc="-45" dirty="0">
                <a:latin typeface="Microsoft Sans Serif"/>
                <a:cs typeface="Microsoft Sans Serif"/>
              </a:rPr>
              <a:t>classifier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206606" y="6103723"/>
            <a:ext cx="198755" cy="255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z="1600" spc="70" dirty="0">
                <a:solidFill>
                  <a:srgbClr val="1C7CDB"/>
                </a:solidFill>
                <a:latin typeface="Microsoft Sans Serif"/>
                <a:cs typeface="Microsoft Sans Serif"/>
              </a:rPr>
              <a:t>6</a:t>
            </a:fld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652"/>
            <a:ext cx="266065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85" dirty="0"/>
              <a:t>Met</a:t>
            </a:r>
            <a:r>
              <a:rPr spc="-100" dirty="0"/>
              <a:t>h</a:t>
            </a:r>
            <a:r>
              <a:rPr spc="5" dirty="0"/>
              <a:t>odolo</a:t>
            </a:r>
            <a:r>
              <a:rPr spc="-10" dirty="0"/>
              <a:t>g</a:t>
            </a:r>
            <a:r>
              <a:rPr spc="-160" dirty="0"/>
              <a:t>y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1617929"/>
            <a:ext cx="5713095" cy="40932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following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datasets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was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collected:</a:t>
            </a:r>
            <a:endParaRPr sz="2200">
              <a:latin typeface="Microsoft Sans Serif"/>
              <a:cs typeface="Microsoft Sans Serif"/>
            </a:endParaRPr>
          </a:p>
          <a:p>
            <a:pPr marL="698500" marR="114300" lvl="1" indent="-228600">
              <a:lnSpc>
                <a:spcPct val="100000"/>
              </a:lnSpc>
              <a:spcBef>
                <a:spcPts val="1425"/>
              </a:spcBef>
              <a:buFont typeface="Arial MT"/>
              <a:buChar char="•"/>
              <a:tabLst>
                <a:tab pos="697865" algn="l"/>
                <a:tab pos="699135" algn="l"/>
              </a:tabLst>
            </a:pPr>
            <a:r>
              <a:rPr sz="1800" spc="-5" dirty="0">
                <a:latin typeface="Calibri"/>
                <a:cs typeface="Calibri"/>
              </a:rPr>
              <a:t>SpaceX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launch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data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that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is </a:t>
            </a:r>
            <a:r>
              <a:rPr sz="1800" spc="-10" dirty="0">
                <a:latin typeface="Calibri"/>
                <a:cs typeface="Calibri"/>
              </a:rPr>
              <a:t>gathered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from </a:t>
            </a:r>
            <a:r>
              <a:rPr sz="1800" dirty="0">
                <a:latin typeface="Calibri"/>
                <a:cs typeface="Calibri"/>
              </a:rPr>
              <a:t>the </a:t>
            </a:r>
            <a:r>
              <a:rPr sz="1800" spc="-5" dirty="0">
                <a:latin typeface="Calibri"/>
                <a:cs typeface="Calibri"/>
              </a:rPr>
              <a:t>SpaceX </a:t>
            </a:r>
            <a:r>
              <a:rPr sz="1800" spc="-39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REST </a:t>
            </a:r>
            <a:r>
              <a:rPr sz="1800" dirty="0">
                <a:latin typeface="Calibri"/>
                <a:cs typeface="Calibri"/>
              </a:rPr>
              <a:t>API.</a:t>
            </a:r>
            <a:endParaRPr sz="1800">
              <a:latin typeface="Calibri"/>
              <a:cs typeface="Calibri"/>
            </a:endParaRPr>
          </a:p>
          <a:p>
            <a:pPr marL="698500" marR="5080" lvl="1" indent="-228600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697865" algn="l"/>
                <a:tab pos="699135" algn="l"/>
              </a:tabLst>
            </a:pPr>
            <a:r>
              <a:rPr sz="1800" spc="-5" dirty="0">
                <a:latin typeface="Calibri"/>
                <a:cs typeface="Calibri"/>
              </a:rPr>
              <a:t>This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API </a:t>
            </a:r>
            <a:r>
              <a:rPr sz="1800" spc="-5" dirty="0">
                <a:latin typeface="Calibri"/>
                <a:cs typeface="Calibri"/>
              </a:rPr>
              <a:t>will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give</a:t>
            </a:r>
            <a:r>
              <a:rPr sz="1800" dirty="0">
                <a:latin typeface="Calibri"/>
                <a:cs typeface="Calibri"/>
              </a:rPr>
              <a:t> us </a:t>
            </a:r>
            <a:r>
              <a:rPr sz="1800" spc="-15" dirty="0">
                <a:latin typeface="Calibri"/>
                <a:cs typeface="Calibri"/>
              </a:rPr>
              <a:t>data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about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launches,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including 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information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about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 </a:t>
            </a:r>
            <a:r>
              <a:rPr sz="1800" spc="-20" dirty="0">
                <a:latin typeface="Calibri"/>
                <a:cs typeface="Calibri"/>
              </a:rPr>
              <a:t>rocket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used,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payload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delivered, </a:t>
            </a:r>
            <a:r>
              <a:rPr sz="1800" spc="-39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launch</a:t>
            </a:r>
            <a:r>
              <a:rPr sz="1800" spc="3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specifications,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landing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specifications,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and 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landing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outcome.</a:t>
            </a:r>
            <a:endParaRPr sz="1800">
              <a:latin typeface="Calibri"/>
              <a:cs typeface="Calibri"/>
            </a:endParaRPr>
          </a:p>
          <a:p>
            <a:pPr marL="698500" marR="284480" lvl="1" indent="-228600">
              <a:lnSpc>
                <a:spcPct val="100000"/>
              </a:lnSpc>
              <a:spcBef>
                <a:spcPts val="1395"/>
              </a:spcBef>
              <a:buFont typeface="Arial MT"/>
              <a:buChar char="•"/>
              <a:tabLst>
                <a:tab pos="697865" algn="l"/>
                <a:tab pos="699135" algn="l"/>
              </a:tabLst>
            </a:pPr>
            <a:r>
              <a:rPr sz="1800" spc="-5" dirty="0">
                <a:latin typeface="Calibri"/>
                <a:cs typeface="Calibri"/>
              </a:rPr>
              <a:t>The SpaceX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REST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API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endpoints,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or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URL,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starts </a:t>
            </a:r>
            <a:r>
              <a:rPr sz="1800" spc="-5" dirty="0">
                <a:latin typeface="Calibri"/>
                <a:cs typeface="Calibri"/>
              </a:rPr>
              <a:t>with </a:t>
            </a:r>
            <a:r>
              <a:rPr sz="1800" spc="-39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api.spacexdata.com/v4/.</a:t>
            </a:r>
            <a:endParaRPr sz="1800">
              <a:latin typeface="Calibri"/>
              <a:cs typeface="Calibri"/>
            </a:endParaRPr>
          </a:p>
          <a:p>
            <a:pPr marL="698500" marR="271145" lvl="1" indent="-228600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697865" algn="l"/>
                <a:tab pos="699135" algn="l"/>
              </a:tabLst>
            </a:pPr>
            <a:r>
              <a:rPr sz="1800" dirty="0">
                <a:latin typeface="Calibri"/>
                <a:cs typeface="Calibri"/>
              </a:rPr>
              <a:t>Another</a:t>
            </a:r>
            <a:r>
              <a:rPr sz="1800" spc="-5" dirty="0">
                <a:latin typeface="Calibri"/>
                <a:cs typeface="Calibri"/>
              </a:rPr>
              <a:t> popular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data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source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for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obtaining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Falcon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9 </a:t>
            </a:r>
            <a:r>
              <a:rPr sz="1800" spc="-39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Launch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data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is</a:t>
            </a:r>
            <a:r>
              <a:rPr sz="1800" spc="-5" dirty="0">
                <a:latin typeface="Calibri"/>
                <a:cs typeface="Calibri"/>
              </a:rPr>
              <a:t> web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scraping</a:t>
            </a:r>
            <a:r>
              <a:rPr sz="1800" spc="-5" dirty="0">
                <a:latin typeface="Calibri"/>
                <a:cs typeface="Calibri"/>
              </a:rPr>
              <a:t> Wikipedia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using </a:t>
            </a:r>
            <a:r>
              <a:rPr sz="1800" dirty="0">
                <a:latin typeface="Calibri"/>
                <a:cs typeface="Calibri"/>
              </a:rPr>
              <a:t> BeautifulSoup.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652"/>
            <a:ext cx="307657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14" dirty="0"/>
              <a:t>Data</a:t>
            </a:r>
            <a:r>
              <a:rPr spc="65" dirty="0"/>
              <a:t> </a:t>
            </a:r>
            <a:r>
              <a:rPr spc="-80" dirty="0"/>
              <a:t>Collection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923531" y="2168651"/>
            <a:ext cx="4722876" cy="3038856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1206606" y="6103723"/>
            <a:ext cx="198755" cy="255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z="1600" spc="70" dirty="0">
                <a:solidFill>
                  <a:srgbClr val="1C7CDB"/>
                </a:solidFill>
                <a:latin typeface="Microsoft Sans Serif"/>
                <a:cs typeface="Microsoft Sans Serif"/>
              </a:rPr>
              <a:t>7</a:t>
            </a:fld>
            <a:endParaRPr sz="16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871971" y="1511808"/>
            <a:ext cx="5546090" cy="4645660"/>
            <a:chOff x="5871971" y="1511808"/>
            <a:chExt cx="5546090" cy="4645660"/>
          </a:xfrm>
        </p:grpSpPr>
        <p:sp>
          <p:nvSpPr>
            <p:cNvPr id="3" name="object 3"/>
            <p:cNvSpPr/>
            <p:nvPr/>
          </p:nvSpPr>
          <p:spPr>
            <a:xfrm>
              <a:off x="5910071" y="1792224"/>
              <a:ext cx="5461000" cy="4206240"/>
            </a:xfrm>
            <a:custGeom>
              <a:avLst/>
              <a:gdLst/>
              <a:ahLst/>
              <a:cxnLst/>
              <a:rect l="l" t="t" r="r" b="b"/>
              <a:pathLst>
                <a:path w="5461000" h="4206240">
                  <a:moveTo>
                    <a:pt x="0" y="4206240"/>
                  </a:moveTo>
                  <a:lnTo>
                    <a:pt x="5460491" y="4206240"/>
                  </a:lnTo>
                  <a:lnTo>
                    <a:pt x="5460491" y="0"/>
                  </a:lnTo>
                  <a:lnTo>
                    <a:pt x="0" y="0"/>
                  </a:lnTo>
                  <a:lnTo>
                    <a:pt x="0" y="4206240"/>
                  </a:lnTo>
                  <a:close/>
                </a:path>
              </a:pathLst>
            </a:custGeom>
            <a:ln w="9525">
              <a:solidFill>
                <a:srgbClr val="0A48CA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71971" y="1511808"/>
              <a:ext cx="5545835" cy="4645152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0046208" y="1514855"/>
              <a:ext cx="1371600" cy="4592320"/>
            </a:xfrm>
            <a:custGeom>
              <a:avLst/>
              <a:gdLst/>
              <a:ahLst/>
              <a:cxnLst/>
              <a:rect l="l" t="t" r="r" b="b"/>
              <a:pathLst>
                <a:path w="1371600" h="4592320">
                  <a:moveTo>
                    <a:pt x="1354836" y="0"/>
                  </a:moveTo>
                  <a:lnTo>
                    <a:pt x="0" y="0"/>
                  </a:lnTo>
                  <a:lnTo>
                    <a:pt x="0" y="216408"/>
                  </a:lnTo>
                  <a:lnTo>
                    <a:pt x="1354836" y="216408"/>
                  </a:lnTo>
                  <a:lnTo>
                    <a:pt x="1354836" y="0"/>
                  </a:lnTo>
                  <a:close/>
                </a:path>
                <a:path w="1371600" h="4592320">
                  <a:moveTo>
                    <a:pt x="1371600" y="4376928"/>
                  </a:moveTo>
                  <a:lnTo>
                    <a:pt x="16764" y="4376928"/>
                  </a:lnTo>
                  <a:lnTo>
                    <a:pt x="16764" y="4591812"/>
                  </a:lnTo>
                  <a:lnTo>
                    <a:pt x="1371600" y="4591812"/>
                  </a:lnTo>
                  <a:lnTo>
                    <a:pt x="1371600" y="437692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899566" y="1783461"/>
            <a:ext cx="4241165" cy="662305"/>
          </a:xfrm>
          <a:prstGeom prst="rect">
            <a:avLst/>
          </a:prstGeom>
        </p:spPr>
        <p:txBody>
          <a:bodyPr vert="horz" wrap="square" lIns="0" tIns="49530" rIns="0" bIns="0" rtlCol="0">
            <a:spAutoFit/>
          </a:bodyPr>
          <a:lstStyle/>
          <a:p>
            <a:pPr marL="241300" marR="5080" indent="-228600">
              <a:lnSpc>
                <a:spcPts val="2380"/>
              </a:lnSpc>
              <a:spcBef>
                <a:spcPts val="39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collection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95" dirty="0">
                <a:solidFill>
                  <a:srgbClr val="292929"/>
                </a:solidFill>
                <a:latin typeface="Microsoft Sans Serif"/>
                <a:cs typeface="Microsoft Sans Serif"/>
              </a:rPr>
              <a:t>REST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calls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206606" y="6103723"/>
            <a:ext cx="198755" cy="255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z="1600" spc="70" dirty="0">
                <a:solidFill>
                  <a:srgbClr val="1C7CDB"/>
                </a:solidFill>
                <a:latin typeface="Microsoft Sans Serif"/>
                <a:cs typeface="Microsoft Sans Serif"/>
              </a:rPr>
              <a:t>8</a:t>
            </a:fld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99566" y="5281676"/>
            <a:ext cx="4432300" cy="614912"/>
          </a:xfrm>
          <a:prstGeom prst="rect">
            <a:avLst/>
          </a:prstGeom>
        </p:spPr>
        <p:txBody>
          <a:bodyPr vert="horz" wrap="square" lIns="0" tIns="37465" rIns="0" bIns="0" rtlCol="0">
            <a:spAutoFit/>
          </a:bodyPr>
          <a:lstStyle/>
          <a:p>
            <a:pPr marL="12700" marR="5080">
              <a:lnSpc>
                <a:spcPts val="1510"/>
              </a:lnSpc>
              <a:spcBef>
                <a:spcPts val="295"/>
              </a:spcBef>
            </a:pPr>
            <a:r>
              <a:rPr lang="nl-NL" sz="1400" dirty="0">
                <a:latin typeface="Microsoft Sans Serif"/>
                <a:cs typeface="Microsoft Sans Serif"/>
                <a:hlinkClick r:id="rId3"/>
              </a:rPr>
              <a:t>https://github.com/fabiodelfant/Courseradatasciensecapstone/blob/master/Data%20collection%20API%20Lab.ipynb</a:t>
            </a:r>
            <a:r>
              <a:rPr lang="nl-NL" sz="1400" dirty="0">
                <a:latin typeface="Microsoft Sans Serif"/>
                <a:cs typeface="Microsoft Sans Serif"/>
              </a:rPr>
              <a:t> </a:t>
            </a:r>
            <a:endParaRPr sz="1400" dirty="0">
              <a:latin typeface="Microsoft Sans Serif"/>
              <a:cs typeface="Microsoft Sans Serif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848969" y="417703"/>
            <a:ext cx="585660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14" dirty="0"/>
              <a:t>Data</a:t>
            </a:r>
            <a:r>
              <a:rPr spc="114" dirty="0"/>
              <a:t> </a:t>
            </a:r>
            <a:r>
              <a:rPr spc="-80" dirty="0"/>
              <a:t>Collection</a:t>
            </a:r>
            <a:r>
              <a:rPr spc="120" dirty="0"/>
              <a:t> </a:t>
            </a:r>
            <a:r>
              <a:rPr spc="760" dirty="0"/>
              <a:t>–</a:t>
            </a:r>
            <a:r>
              <a:rPr spc="120" dirty="0"/>
              <a:t> </a:t>
            </a:r>
            <a:r>
              <a:rPr spc="-260" dirty="0"/>
              <a:t>SpaceX</a:t>
            </a:r>
            <a:r>
              <a:rPr spc="145" dirty="0"/>
              <a:t> </a:t>
            </a:r>
            <a:r>
              <a:rPr spc="-245" dirty="0"/>
              <a:t>API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01369" y="1809114"/>
            <a:ext cx="2680335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Web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Scrapping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from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Wikipedia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01369" y="5132070"/>
            <a:ext cx="3352800" cy="8794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nl-NL" sz="1400" u="sng" spc="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Microsoft Sans Serif"/>
                <a:cs typeface="Microsoft Sans Serif"/>
              </a:rPr>
              <a:t>https://github.com/fabiodelfant/Courseradatasciensecapstone/blob/master/Data%20Collection%20from%20webscraping.ipynb</a:t>
            </a:r>
            <a:endParaRPr sz="1400" dirty="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001369" y="570052"/>
            <a:ext cx="525399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14" dirty="0"/>
              <a:t>Data</a:t>
            </a:r>
            <a:r>
              <a:rPr spc="114" dirty="0"/>
              <a:t> </a:t>
            </a:r>
            <a:r>
              <a:rPr spc="-80" dirty="0"/>
              <a:t>Collection</a:t>
            </a:r>
            <a:r>
              <a:rPr spc="125" dirty="0"/>
              <a:t> </a:t>
            </a:r>
            <a:r>
              <a:rPr spc="-5" dirty="0"/>
              <a:t>-</a:t>
            </a:r>
            <a:r>
              <a:rPr spc="125" dirty="0"/>
              <a:t> </a:t>
            </a:r>
            <a:r>
              <a:rPr spc="-125" dirty="0"/>
              <a:t>Scraping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910071" y="1792223"/>
            <a:ext cx="5461000" cy="4206240"/>
          </a:xfrm>
          <a:prstGeom prst="rect">
            <a:avLst/>
          </a:prstGeom>
          <a:ln w="9525">
            <a:solidFill>
              <a:srgbClr val="0A48CA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500">
              <a:latin typeface="Times New Roman"/>
              <a:cs typeface="Times New Roman"/>
            </a:endParaRPr>
          </a:p>
          <a:p>
            <a:pPr marL="92075">
              <a:lnSpc>
                <a:spcPct val="100000"/>
              </a:lnSpc>
              <a:spcBef>
                <a:spcPts val="1964"/>
              </a:spcBef>
            </a:pPr>
            <a:r>
              <a:rPr sz="2200" spc="-125" dirty="0">
                <a:solidFill>
                  <a:srgbClr val="1C7CDB"/>
                </a:solidFill>
                <a:latin typeface="Microsoft Sans Serif"/>
                <a:cs typeface="Microsoft Sans Serif"/>
              </a:rPr>
              <a:t>Place</a:t>
            </a:r>
            <a:r>
              <a:rPr sz="2200" spc="80" dirty="0">
                <a:solidFill>
                  <a:srgbClr val="1C7CDB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1C7CDB"/>
                </a:solidFill>
                <a:latin typeface="Microsoft Sans Serif"/>
                <a:cs typeface="Microsoft Sans Serif"/>
              </a:rPr>
              <a:t>your</a:t>
            </a:r>
            <a:r>
              <a:rPr sz="2200" spc="75" dirty="0">
                <a:solidFill>
                  <a:srgbClr val="1C7CDB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1C7CDB"/>
                </a:solidFill>
                <a:latin typeface="Microsoft Sans Serif"/>
                <a:cs typeface="Microsoft Sans Serif"/>
              </a:rPr>
              <a:t>flowchart</a:t>
            </a:r>
            <a:r>
              <a:rPr sz="2200" spc="75" dirty="0">
                <a:solidFill>
                  <a:srgbClr val="1C7CDB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1C7CDB"/>
                </a:solidFill>
                <a:latin typeface="Microsoft Sans Serif"/>
                <a:cs typeface="Microsoft Sans Serif"/>
              </a:rPr>
              <a:t>of</a:t>
            </a:r>
            <a:r>
              <a:rPr sz="2200" spc="75" dirty="0">
                <a:solidFill>
                  <a:srgbClr val="1C7CDB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1C7CDB"/>
                </a:solidFill>
                <a:latin typeface="Microsoft Sans Serif"/>
                <a:cs typeface="Microsoft Sans Serif"/>
              </a:rPr>
              <a:t>web</a:t>
            </a:r>
            <a:r>
              <a:rPr sz="2200" spc="75" dirty="0">
                <a:solidFill>
                  <a:srgbClr val="1C7CDB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1C7CDB"/>
                </a:solidFill>
                <a:latin typeface="Microsoft Sans Serif"/>
                <a:cs typeface="Microsoft Sans Serif"/>
              </a:rPr>
              <a:t>scraping</a:t>
            </a:r>
            <a:r>
              <a:rPr sz="2200" spc="75" dirty="0">
                <a:solidFill>
                  <a:srgbClr val="1C7CDB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1C7CDB"/>
                </a:solidFill>
                <a:latin typeface="Microsoft Sans Serif"/>
                <a:cs typeface="Microsoft Sans Serif"/>
              </a:rPr>
              <a:t>here</a:t>
            </a:r>
            <a:endParaRPr sz="2200">
              <a:latin typeface="Microsoft Sans Serif"/>
              <a:cs typeface="Microsoft Sans Serif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5071871" y="1377696"/>
            <a:ext cx="6365875" cy="4729480"/>
            <a:chOff x="5071871" y="1377696"/>
            <a:chExt cx="6365875" cy="4729480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071871" y="1377696"/>
              <a:ext cx="6365747" cy="4728972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0041635" y="5870448"/>
              <a:ext cx="1355090" cy="215265"/>
            </a:xfrm>
            <a:custGeom>
              <a:avLst/>
              <a:gdLst/>
              <a:ahLst/>
              <a:cxnLst/>
              <a:rect l="l" t="t" r="r" b="b"/>
              <a:pathLst>
                <a:path w="1355090" h="215264">
                  <a:moveTo>
                    <a:pt x="1354835" y="0"/>
                  </a:moveTo>
                  <a:lnTo>
                    <a:pt x="0" y="0"/>
                  </a:lnTo>
                  <a:lnTo>
                    <a:pt x="0" y="214883"/>
                  </a:lnTo>
                  <a:lnTo>
                    <a:pt x="1354835" y="214883"/>
                  </a:lnTo>
                  <a:lnTo>
                    <a:pt x="135483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11206606" y="6103723"/>
            <a:ext cx="198755" cy="255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z="1600" spc="70" dirty="0">
                <a:solidFill>
                  <a:srgbClr val="1C7CDB"/>
                </a:solidFill>
                <a:latin typeface="Microsoft Sans Serif"/>
                <a:cs typeface="Microsoft Sans Serif"/>
              </a:rPr>
              <a:t>9</a:t>
            </a:fld>
            <a:endParaRPr sz="16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462C1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</TotalTime>
  <Words>1412</Words>
  <Application>Microsoft Office PowerPoint</Application>
  <PresentationFormat>Breedbeeld</PresentationFormat>
  <Paragraphs>179</Paragraphs>
  <Slides>46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4</vt:i4>
      </vt:variant>
      <vt:variant>
        <vt:lpstr>Thema</vt:lpstr>
      </vt:variant>
      <vt:variant>
        <vt:i4>1</vt:i4>
      </vt:variant>
      <vt:variant>
        <vt:lpstr>Diatitels</vt:lpstr>
      </vt:variant>
      <vt:variant>
        <vt:i4>46</vt:i4>
      </vt:variant>
    </vt:vector>
  </HeadingPairs>
  <TitlesOfParts>
    <vt:vector size="51" baseType="lpstr">
      <vt:lpstr>Arial MT</vt:lpstr>
      <vt:lpstr>Calibri</vt:lpstr>
      <vt:lpstr>Microsoft Sans Serif</vt:lpstr>
      <vt:lpstr>Times New Roman</vt:lpstr>
      <vt:lpstr>Office Theme</vt:lpstr>
      <vt:lpstr>PowerPoint-presentatie</vt:lpstr>
      <vt:lpstr>Outline</vt:lpstr>
      <vt:lpstr>Executive Summary</vt:lpstr>
      <vt:lpstr>Introduction</vt:lpstr>
      <vt:lpstr>PowerPoint-presentatie</vt:lpstr>
      <vt:lpstr>Methodology</vt:lpstr>
      <vt:lpstr>Data Collection</vt:lpstr>
      <vt:lpstr>Data Collection – SpaceX API</vt:lpstr>
      <vt:lpstr>Data Collection - Scraping</vt:lpstr>
      <vt:lpstr>Data Wrangling</vt:lpstr>
      <vt:lpstr>EDA with Data Visualisation</vt:lpstr>
      <vt:lpstr>EDA with SQL</vt:lpstr>
      <vt:lpstr>Build an Interactive Map with Folium</vt:lpstr>
      <vt:lpstr>Build a Dashboard with Plotly Dash</vt:lpstr>
      <vt:lpstr>Predictive Analysis (Classification)</vt:lpstr>
      <vt:lpstr>Results</vt:lpstr>
      <vt:lpstr>PowerPoint-presentatie</vt:lpstr>
      <vt:lpstr>Flight Number vs. Launch Site</vt:lpstr>
      <vt:lpstr>Payload vs. Launch Site</vt:lpstr>
      <vt:lpstr>Success Rate vs. Orbit Type</vt:lpstr>
      <vt:lpstr>Flight Number vs. Orbit Type</vt:lpstr>
      <vt:lpstr>Payload vs. Orbit Type</vt:lpstr>
      <vt:lpstr>Launch Success Yearly Trend</vt:lpstr>
      <vt:lpstr>All Launch Site Names</vt:lpstr>
      <vt:lpstr>Launch Site Names Begin with 'CCA'</vt:lpstr>
      <vt:lpstr>Total Payload Mass</vt:lpstr>
      <vt:lpstr>Average Payload Mass by F9 v1.1</vt:lpstr>
      <vt:lpstr>First Successful Ground Landing Date</vt:lpstr>
      <vt:lpstr>Successful Drone Ship Landing with Payload between 4000 and 6000</vt:lpstr>
      <vt:lpstr>Total Number of Successful and Failure Mission Outcomes</vt:lpstr>
      <vt:lpstr>Boosters Carried Maximum Payload</vt:lpstr>
      <vt:lpstr>2015 Launch Records</vt:lpstr>
      <vt:lpstr>Rank Landing Outcomes Between 2010-06-04 and 2017-03-20</vt:lpstr>
      <vt:lpstr>PowerPoint-presentatie</vt:lpstr>
      <vt:lpstr>All launch sites marked on a map</vt:lpstr>
      <vt:lpstr>Success/failed launches marked on the map</vt:lpstr>
      <vt:lpstr>Distances between a launch site to its proximities</vt:lpstr>
      <vt:lpstr>PowerPoint-presentatie</vt:lpstr>
      <vt:lpstr>Total success launches by all sites</vt:lpstr>
      <vt:lpstr>Success rate by site</vt:lpstr>
      <vt:lpstr>Payload vs launch outcome</vt:lpstr>
      <vt:lpstr>PowerPoint-presentatie</vt:lpstr>
      <vt:lpstr>Classification Accuracy</vt:lpstr>
      <vt:lpstr>Confusion Matrix</vt:lpstr>
      <vt:lpstr>Conclusions</vt:lpstr>
      <vt:lpstr>PowerPoint-presentatie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Fabio D'elfant</cp:lastModifiedBy>
  <cp:revision>1</cp:revision>
  <dcterms:created xsi:type="dcterms:W3CDTF">2022-09-25T15:46:17Z</dcterms:created>
  <dcterms:modified xsi:type="dcterms:W3CDTF">2022-09-25T15:56:54Z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2022-01-03T00:00:00Z</vt:filetime>
  </property>
  <property fmtid="{D5CDD505-2E9C-101B-9397-08002B2CF9AE}" pid="3" name="Creator">
    <vt:lpwstr>Microsoft® PowerPoint® for Microsoft 365</vt:lpwstr>
  </property>
  <property fmtid="{D5CDD505-2E9C-101B-9397-08002B2CF9AE}" pid="4" name="LastSaved">
    <vt:filetime>2022-09-25T00:00:00Z</vt:filetime>
  </property>
</Properties>
</file>